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9"/>
  </p:notesMasterIdLst>
  <p:handoutMasterIdLst>
    <p:handoutMasterId r:id="rId20"/>
  </p:handoutMasterIdLst>
  <p:sldIdLst>
    <p:sldId id="376" r:id="rId2"/>
    <p:sldId id="360" r:id="rId3"/>
    <p:sldId id="361" r:id="rId4"/>
    <p:sldId id="350" r:id="rId5"/>
    <p:sldId id="362" r:id="rId6"/>
    <p:sldId id="372" r:id="rId7"/>
    <p:sldId id="373" r:id="rId8"/>
    <p:sldId id="375" r:id="rId9"/>
    <p:sldId id="371" r:id="rId10"/>
    <p:sldId id="374" r:id="rId11"/>
    <p:sldId id="363" r:id="rId12"/>
    <p:sldId id="292" r:id="rId13"/>
    <p:sldId id="364" r:id="rId14"/>
    <p:sldId id="293" r:id="rId15"/>
    <p:sldId id="366" r:id="rId16"/>
    <p:sldId id="295" r:id="rId17"/>
    <p:sldId id="367" r:id="rId18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376"/>
            <p14:sldId id="360"/>
            <p14:sldId id="361"/>
            <p14:sldId id="350"/>
            <p14:sldId id="362"/>
            <p14:sldId id="372"/>
            <p14:sldId id="373"/>
            <p14:sldId id="375"/>
            <p14:sldId id="371"/>
            <p14:sldId id="374"/>
            <p14:sldId id="363"/>
            <p14:sldId id="292"/>
            <p14:sldId id="364"/>
            <p14:sldId id="293"/>
            <p14:sldId id="366"/>
            <p14:sldId id="295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6EA3"/>
    <a:srgbClr val="FF6600"/>
    <a:srgbClr val="C85100"/>
    <a:srgbClr val="1380C2"/>
    <a:srgbClr val="47ACC0"/>
    <a:srgbClr val="027DC1"/>
    <a:srgbClr val="48AEC0"/>
    <a:srgbClr val="00B8FF"/>
    <a:srgbClr val="A4E2EE"/>
    <a:srgbClr val="286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 varScale="1">
        <p:scale>
          <a:sx n="86" d="100"/>
          <a:sy n="86" d="100"/>
        </p:scale>
        <p:origin x="629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2021/12/9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91" r:id="rId3"/>
    <p:sldLayoutId id="2147483698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095CE024-C0CB-48C2-8D75-87E32F933C61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5D90B390-92E5-4ECF-9B41-AA730391F844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73BD0A6-7092-45A7-9CD3-3C4E75963BEA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E8BE0789-11BA-4723-9882-1C2AC1576C80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11AF6DC2-0168-44CC-A228-D0916ABADD1B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CA60C10E-13C5-465D-B3A2-EEB9E5F8481D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8E4849F4-9F7B-4A0B-9617-A5161252B288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74F7BD4-EA0D-4388-AA98-618FED218D8E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0584D0C3-ADED-449D-8D1C-65FE553C4556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认识计算机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8BE39C1E-74E6-45D0-BAE3-1C88B314266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1491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爆炸形 2 12"/>
          <p:cNvSpPr/>
          <p:nvPr/>
        </p:nvSpPr>
        <p:spPr>
          <a:xfrm rot="19895585">
            <a:off x="521950" y="4374636"/>
            <a:ext cx="2613450" cy="1113480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平板电脑</a:t>
            </a: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计算机的分类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12" name="图片 11"/>
          <p:cNvPicPr/>
          <p:nvPr/>
        </p:nvPicPr>
        <p:blipFill>
          <a:blip r:embed="rId2"/>
          <a:stretch>
            <a:fillRect/>
          </a:stretch>
        </p:blipFill>
        <p:spPr>
          <a:xfrm>
            <a:off x="1250553" y="1674082"/>
            <a:ext cx="1833245" cy="2502535"/>
          </a:xfrm>
          <a:prstGeom prst="rect">
            <a:avLst/>
          </a:prstGeom>
        </p:spPr>
      </p:pic>
      <p:pic>
        <p:nvPicPr>
          <p:cNvPr id="14" name="图片 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531" y="1674082"/>
            <a:ext cx="1569287" cy="2502533"/>
          </a:xfrm>
          <a:prstGeom prst="rect">
            <a:avLst/>
          </a:prstGeom>
        </p:spPr>
      </p:pic>
      <p:sp>
        <p:nvSpPr>
          <p:cNvPr id="15" name="爆炸形 2 14"/>
          <p:cNvSpPr/>
          <p:nvPr/>
        </p:nvSpPr>
        <p:spPr>
          <a:xfrm rot="20049796">
            <a:off x="3816885" y="4323784"/>
            <a:ext cx="2564696" cy="1102386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智能手机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9794" y="2393607"/>
            <a:ext cx="5034753" cy="1783008"/>
          </a:xfrm>
          <a:prstGeom prst="rect">
            <a:avLst/>
          </a:prstGeom>
        </p:spPr>
      </p:pic>
      <p:sp>
        <p:nvSpPr>
          <p:cNvPr id="16" name="爆炸形 2 15"/>
          <p:cNvSpPr/>
          <p:nvPr/>
        </p:nvSpPr>
        <p:spPr>
          <a:xfrm rot="20219848">
            <a:off x="7461101" y="4138954"/>
            <a:ext cx="2555853" cy="1122458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</a:t>
            </a:r>
          </a:p>
        </p:txBody>
      </p:sp>
    </p:spTree>
    <p:extLst>
      <p:ext uri="{BB962C8B-B14F-4D97-AF65-F5344CB8AC3E}">
        <p14:creationId xmlns:p14="http://schemas.microsoft.com/office/powerpoint/2010/main" val="208006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认识计算机系统构成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56558" y="1008385"/>
            <a:ext cx="9826273" cy="1142108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从外观上看，计算机系统主要由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主机、显示器、鼠标、键盘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等组成，有的可能还配备有打印机、扫描仪等其它外围设备</a:t>
            </a: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认识计算机系统构成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090" y="2480424"/>
            <a:ext cx="4950058" cy="2748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认识计算机外部接口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05593" y="965674"/>
            <a:ext cx="10299469" cy="120032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台式机、一体机、笔记本电脑常用的接口，主要有音频接口、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USB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接口，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HDMI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接口、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RJ-45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接口等。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启动盘制作模式的选择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537" y="2288434"/>
            <a:ext cx="4156286" cy="3736034"/>
          </a:xfrm>
          <a:prstGeom prst="rect">
            <a:avLst/>
          </a:prstGeom>
        </p:spPr>
      </p:pic>
      <p:pic>
        <p:nvPicPr>
          <p:cNvPr id="12" name="图片 1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989" y="2578944"/>
            <a:ext cx="4194494" cy="3023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57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0023" y="1311802"/>
            <a:ext cx="15119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06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309" y="1215485"/>
            <a:ext cx="2234396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认识计算机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387472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认识计算机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3509585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计算机分类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669820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2722118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5883576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06</a:t>
            </a:r>
            <a:endParaRPr lang="zh-CN" altLang="en-US" dirty="0"/>
          </a:p>
        </p:txBody>
      </p:sp>
      <p:sp>
        <p:nvSpPr>
          <p:cNvPr id="10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9047329" y="2904213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9738063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认识外部接口</a:t>
            </a:r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7" grpId="0" animBg="1"/>
      <p:bldP spid="5" grpId="0" animBg="1"/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2F249E9F-CBBE-40CB-867F-3F2B2C7CBFA7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任意多边形: 形状 14">
            <a:extLst>
              <a:ext uri="{FF2B5EF4-FFF2-40B4-BE49-F238E27FC236}">
                <a16:creationId xmlns:a16="http://schemas.microsoft.com/office/drawing/2014/main" id="{9F058903-E67D-4690-8FBE-65FA74E6E630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D6B5491D-13CB-4C56-80EC-ABC5B6DC9278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2BA39A7-8B7C-48AE-8388-EC58DA1754D4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AD8A0F8-ED33-4B93-9741-554052438132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07D79D95-ED6D-4DE4-8E27-58946E01874D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9235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87144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1744335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2617223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93008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计算机定义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180297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计算机系统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2675866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计算机的分类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22954" y="4363001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38171" y="4421644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认识计算机外部接口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C942F8D-1E38-4143-9FB1-202D46F33483}"/>
              </a:ext>
            </a:extLst>
          </p:cNvPr>
          <p:cNvGrpSpPr/>
          <p:nvPr/>
        </p:nvGrpSpPr>
        <p:grpSpPr>
          <a:xfrm>
            <a:off x="5722954" y="5235889"/>
            <a:ext cx="719303" cy="612919"/>
            <a:chOff x="5722954" y="5235889"/>
            <a:chExt cx="719303" cy="612919"/>
          </a:xfrm>
        </p:grpSpPr>
        <p:sp>
          <p:nvSpPr>
            <p:cNvPr id="95" name="平行四边形 94">
              <a:extLst>
                <a:ext uri="{FF2B5EF4-FFF2-40B4-BE49-F238E27FC236}">
                  <a16:creationId xmlns:a16="http://schemas.microsoft.com/office/drawing/2014/main" id="{1AB83BE6-B878-42E8-9CB7-1066899AC79A}"/>
                </a:ext>
              </a:extLst>
            </p:cNvPr>
            <p:cNvSpPr/>
            <p:nvPr/>
          </p:nvSpPr>
          <p:spPr>
            <a:xfrm>
              <a:off x="5722954" y="5235889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6" name="文本框 12">
              <a:extLst>
                <a:ext uri="{FF2B5EF4-FFF2-40B4-BE49-F238E27FC236}">
                  <a16:creationId xmlns:a16="http://schemas.microsoft.com/office/drawing/2014/main" id="{84B733C7-E6CA-4885-B298-684DFA01D28D}"/>
                </a:ext>
              </a:extLst>
            </p:cNvPr>
            <p:cNvSpPr txBox="1"/>
            <p:nvPr/>
          </p:nvSpPr>
          <p:spPr>
            <a:xfrm>
              <a:off x="5762766" y="5258384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8" name="矩形 97">
            <a:extLst>
              <a:ext uri="{FF2B5EF4-FFF2-40B4-BE49-F238E27FC236}">
                <a16:creationId xmlns:a16="http://schemas.microsoft.com/office/drawing/2014/main" id="{C402EC73-10A7-4098-ACCB-CEFBAB623B3C}"/>
              </a:ext>
            </a:extLst>
          </p:cNvPr>
          <p:cNvSpPr/>
          <p:nvPr/>
        </p:nvSpPr>
        <p:spPr>
          <a:xfrm>
            <a:off x="6638171" y="529453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3490112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354875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认识计算机系统构成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98" grpId="0" animBg="1"/>
      <p:bldP spid="1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计算机的定义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5685" y="1628865"/>
            <a:ext cx="9745418" cy="335104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计算机俗称电脑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是现代一种用于高速计算的电子计算机器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可以进行数值计算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又可以进行逻辑计算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还具有存储记忆功能。不论何种计算机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它们都是由硬件和软件所组成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两者是不可分割的。硬件是指构成计算机的物理设备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即是指计算机系统中所使用的电子线路和物理设备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是看得见、摸得着的实体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如中央处理器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(CPU)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、存储器、外部设各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输人输出设备、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I/O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设备</a:t>
            </a:r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及总线等。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计算机系统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计算机系统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sp>
        <p:nvSpPr>
          <p:cNvPr id="8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303" y="1645490"/>
            <a:ext cx="9745418" cy="230832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计算机系统主要由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硬件系统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软件系统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组成，没有安装任何软件的计算机称为裸机。计算机硬件系统主要包括主机和外部设备，计算机软件系统包括系统软件和应用软件，计算机硬件系统是计算机系统中，看得见、摸得着的设备部分</a:t>
            </a: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08118947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计算机定义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305" y="926824"/>
            <a:ext cx="8057143" cy="4838095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</p:pic>
    </p:spTree>
    <p:extLst>
      <p:ext uri="{BB962C8B-B14F-4D97-AF65-F5344CB8AC3E}">
        <p14:creationId xmlns:p14="http://schemas.microsoft.com/office/powerpoint/2010/main" val="29380324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计算机分类</a:t>
            </a:r>
          </a:p>
        </p:txBody>
      </p:sp>
    </p:spTree>
    <p:extLst>
      <p:ext uri="{BB962C8B-B14F-4D97-AF65-F5344CB8AC3E}">
        <p14:creationId xmlns:p14="http://schemas.microsoft.com/office/powerpoint/2010/main" val="2825099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881148" y="1263856"/>
            <a:ext cx="10567139" cy="1135054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常用的计算机主要分为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台式机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一体机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笔记本电脑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平板电脑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智能手机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zh-CN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服务器</a:t>
            </a:r>
            <a:r>
              <a:rPr lang="zh-CN" altLang="zh-CN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</a:t>
            </a:r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kern="1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计算机的分类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7" name="图片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397" y="2798989"/>
            <a:ext cx="3407410" cy="1799590"/>
          </a:xfrm>
          <a:prstGeom prst="rect">
            <a:avLst/>
          </a:prstGeom>
        </p:spPr>
      </p:pic>
      <p:pic>
        <p:nvPicPr>
          <p:cNvPr id="8" name="图片 7"/>
          <p:cNvPicPr/>
          <p:nvPr/>
        </p:nvPicPr>
        <p:blipFill>
          <a:blip r:embed="rId3"/>
          <a:stretch>
            <a:fillRect/>
          </a:stretch>
        </p:blipFill>
        <p:spPr>
          <a:xfrm>
            <a:off x="5727470" y="2639084"/>
            <a:ext cx="2307272" cy="1959495"/>
          </a:xfrm>
          <a:prstGeom prst="rect">
            <a:avLst/>
          </a:prstGeom>
        </p:spPr>
      </p:pic>
      <p:pic>
        <p:nvPicPr>
          <p:cNvPr id="9" name="图片 8"/>
          <p:cNvPicPr/>
          <p:nvPr/>
        </p:nvPicPr>
        <p:blipFill>
          <a:blip r:embed="rId4"/>
          <a:stretch>
            <a:fillRect/>
          </a:stretch>
        </p:blipFill>
        <p:spPr>
          <a:xfrm>
            <a:off x="8912831" y="2798989"/>
            <a:ext cx="2861945" cy="1799590"/>
          </a:xfrm>
          <a:prstGeom prst="rect">
            <a:avLst/>
          </a:prstGeom>
        </p:spPr>
      </p:pic>
      <p:sp>
        <p:nvSpPr>
          <p:cNvPr id="2" name="爆炸形 2 1"/>
          <p:cNvSpPr/>
          <p:nvPr/>
        </p:nvSpPr>
        <p:spPr>
          <a:xfrm rot="20142440">
            <a:off x="568819" y="4577808"/>
            <a:ext cx="2061555" cy="101491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台式机</a:t>
            </a:r>
          </a:p>
        </p:txBody>
      </p:sp>
      <p:sp>
        <p:nvSpPr>
          <p:cNvPr id="10" name="爆炸形 2 9"/>
          <p:cNvSpPr/>
          <p:nvPr/>
        </p:nvSpPr>
        <p:spPr>
          <a:xfrm rot="20142440">
            <a:off x="4783305" y="4480827"/>
            <a:ext cx="2061555" cy="101491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一体机</a:t>
            </a:r>
          </a:p>
        </p:txBody>
      </p:sp>
      <p:sp>
        <p:nvSpPr>
          <p:cNvPr id="11" name="爆炸形 2 10"/>
          <p:cNvSpPr/>
          <p:nvPr/>
        </p:nvSpPr>
        <p:spPr>
          <a:xfrm rot="20142440">
            <a:off x="8368862" y="4577807"/>
            <a:ext cx="2061555" cy="1014915"/>
          </a:xfrm>
          <a:prstGeom prst="irregularSeal2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笔记本</a:t>
            </a:r>
          </a:p>
        </p:txBody>
      </p:sp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4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9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6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15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</TotalTime>
  <Words>349</Words>
  <Application>Microsoft Office PowerPoint</Application>
  <PresentationFormat>宽屏</PresentationFormat>
  <Paragraphs>64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4" baseType="lpstr">
      <vt:lpstr>包图粗黑体</vt:lpstr>
      <vt:lpstr>等线</vt:lpstr>
      <vt:lpstr>等线 Light</vt:lpstr>
      <vt:lpstr>微软雅黑</vt:lpstr>
      <vt:lpstr>Arial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游 祖会</cp:lastModifiedBy>
  <cp:revision>132</cp:revision>
  <dcterms:created xsi:type="dcterms:W3CDTF">2017-05-27T04:45:00Z</dcterms:created>
  <dcterms:modified xsi:type="dcterms:W3CDTF">2021-12-09T05:44:15Z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