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8"/>
  </p:notesMasterIdLst>
  <p:handoutMasterIdLst>
    <p:handoutMasterId r:id="rId29"/>
  </p:handoutMasterIdLst>
  <p:sldIdLst>
    <p:sldId id="392" r:id="rId2"/>
    <p:sldId id="360" r:id="rId3"/>
    <p:sldId id="361" r:id="rId4"/>
    <p:sldId id="350" r:id="rId5"/>
    <p:sldId id="376" r:id="rId6"/>
    <p:sldId id="362" r:id="rId7"/>
    <p:sldId id="377" r:id="rId8"/>
    <p:sldId id="378" r:id="rId9"/>
    <p:sldId id="375" r:id="rId10"/>
    <p:sldId id="379" r:id="rId11"/>
    <p:sldId id="380" r:id="rId12"/>
    <p:sldId id="391" r:id="rId13"/>
    <p:sldId id="363" r:id="rId14"/>
    <p:sldId id="381" r:id="rId15"/>
    <p:sldId id="382" r:id="rId16"/>
    <p:sldId id="383" r:id="rId17"/>
    <p:sldId id="384" r:id="rId18"/>
    <p:sldId id="385" r:id="rId19"/>
    <p:sldId id="386" r:id="rId20"/>
    <p:sldId id="387" r:id="rId21"/>
    <p:sldId id="388" r:id="rId22"/>
    <p:sldId id="389" r:id="rId23"/>
    <p:sldId id="390" r:id="rId24"/>
    <p:sldId id="366" r:id="rId25"/>
    <p:sldId id="295" r:id="rId26"/>
    <p:sldId id="367" r:id="rId2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A5D096-13E9-4E50-9C45-814A7D1A68D8}">
          <p14:sldIdLst>
            <p14:sldId id="392"/>
            <p14:sldId id="360"/>
            <p14:sldId id="361"/>
            <p14:sldId id="350"/>
            <p14:sldId id="376"/>
            <p14:sldId id="362"/>
            <p14:sldId id="377"/>
            <p14:sldId id="378"/>
            <p14:sldId id="375"/>
            <p14:sldId id="379"/>
            <p14:sldId id="380"/>
            <p14:sldId id="391"/>
            <p14:sldId id="363"/>
            <p14:sldId id="381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66"/>
            <p14:sldId id="295"/>
            <p14:sldId id="3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智勇" initials="" lastIdx="0" clrIdx="0"/>
  <p:cmAuthor id="2" name="Cikey" initials="C" lastIdx="2" clrIdx="1">
    <p:extLst>
      <p:ext uri="{19B8F6BF-5375-455C-9EA6-DF929625EA0E}">
        <p15:presenceInfo xmlns:p15="http://schemas.microsoft.com/office/powerpoint/2012/main" userId="Cik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5100"/>
    <a:srgbClr val="48AEC0"/>
    <a:srgbClr val="1380C2"/>
    <a:srgbClr val="296EA3"/>
    <a:srgbClr val="FF6600"/>
    <a:srgbClr val="47ACC0"/>
    <a:srgbClr val="027DC1"/>
    <a:srgbClr val="00B8FF"/>
    <a:srgbClr val="A4E2EE"/>
    <a:srgbClr val="286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9" autoAdjust="0"/>
    <p:restoredTop sz="94660"/>
  </p:normalViewPr>
  <p:slideViewPr>
    <p:cSldViewPr snapToGrid="0">
      <p:cViewPr>
        <p:scale>
          <a:sx n="76" d="100"/>
          <a:sy n="76" d="100"/>
        </p:scale>
        <p:origin x="5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1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35B91B-2992-4F75-9830-02F7B62073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2CD464-7437-46BE-A987-9D20071DC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1EC9-E28A-4A55-BF23-E876B409030F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66ACBF-D811-4940-B866-55DEF64722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FBB90C-3D6B-4C50-8F10-00229B96F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98A2A-A87E-4FA7-A9D5-3D44E5BC3D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8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12C8-1944-421F-9CFA-723DABCF8EA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673C-053B-4D53-8029-F2B503BE9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8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16395A-574A-4E1F-BB54-2EA669524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9E6825-D0A0-4CDA-8453-CA7D9E030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647D6D-63E8-49A6-B714-0B02B4AC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7A21BB-61AC-4D67-997B-1A984BD2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EFC7-AB21-4922-AF67-9A6F5018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32D734-2244-4F78-B4E2-194E33B6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ADEC40-4714-4BF4-8174-ADA65709A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D888B0-053D-496C-9C86-90734831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B99D6F-929D-44DE-8456-49D7BC08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CD1419-0CA0-4B18-9977-76DE2B5F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9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E869DE-B323-4446-8BBE-FEC35DD34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5D1F04-D58F-4C5B-9D85-1D5E07DA8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B52AB9-EC25-46EF-BDA1-198A376C4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83439E-4B6B-4BF4-973A-AC0B11BE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D0A798-589B-4A30-907A-9A69F508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44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53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17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2E2ABB28-EE32-4244-9A36-67DD97EE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10AB67AE-0F8E-4854-B4F0-E426327E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4">
            <a:extLst>
              <a:ext uri="{FF2B5EF4-FFF2-40B4-BE49-F238E27FC236}">
                <a16:creationId xmlns:a16="http://schemas.microsoft.com/office/drawing/2014/main" id="{737D17F2-7D36-4A2A-A02E-7BC5A95E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id="{B9BAD881-008C-4F85-8DB9-14D95EF1F248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E0B4490-9C48-4A9B-82FE-FBC1847E7526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期占位符 2">
            <a:extLst>
              <a:ext uri="{FF2B5EF4-FFF2-40B4-BE49-F238E27FC236}">
                <a16:creationId xmlns:a16="http://schemas.microsoft.com/office/drawing/2014/main" id="{4FFF152A-5DDF-4655-BCD1-3A0ED9C7F4D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31" name="灯片编号占位符 4">
            <a:extLst>
              <a:ext uri="{FF2B5EF4-FFF2-40B4-BE49-F238E27FC236}">
                <a16:creationId xmlns:a16="http://schemas.microsoft.com/office/drawing/2014/main" id="{8C4F9CF7-7E22-423B-AC85-B62EC3EFD7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C1CF06DE-BF20-42F5-8C10-C6FFDE1E8476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B565C0F-676F-4313-A9CA-27B67C8647E9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11BC5C02-BDD4-4C3E-B09D-C56D5743F0FC}"/>
              </a:ext>
            </a:extLst>
          </p:cNvPr>
          <p:cNvSpPr/>
          <p:nvPr userDrawn="1"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659AF98-681F-4185-B4DF-C2286E82821D}"/>
              </a:ext>
            </a:extLst>
          </p:cNvPr>
          <p:cNvSpPr/>
          <p:nvPr userDrawn="1"/>
        </p:nvSpPr>
        <p:spPr>
          <a:xfrm>
            <a:off x="250667" y="677919"/>
            <a:ext cx="11892196" cy="5556738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EC20717D-C34A-4B3F-B3AB-6F649DEA12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95" y="0"/>
            <a:ext cx="1298028" cy="1447800"/>
          </a:xfrm>
          <a:prstGeom prst="rect">
            <a:avLst/>
          </a:prstGeom>
        </p:spPr>
      </p:pic>
      <p:sp>
        <p:nvSpPr>
          <p:cNvPr id="43" name="灯片编号占位符 4">
            <a:extLst>
              <a:ext uri="{FF2B5EF4-FFF2-40B4-BE49-F238E27FC236}">
                <a16:creationId xmlns:a16="http://schemas.microsoft.com/office/drawing/2014/main" id="{76517BCF-8CB0-484F-8B40-72F835D015F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5" name="Rounded Rectangle 11">
            <a:extLst>
              <a:ext uri="{FF2B5EF4-FFF2-40B4-BE49-F238E27FC236}">
                <a16:creationId xmlns:a16="http://schemas.microsoft.com/office/drawing/2014/main" id="{E3A582C3-B52C-42CD-B19A-495F16540CEC}"/>
              </a:ext>
            </a:extLst>
          </p:cNvPr>
          <p:cNvSpPr>
            <a:spLocks noChangeAspect="1"/>
          </p:cNvSpPr>
          <p:nvPr userDrawn="1"/>
        </p:nvSpPr>
        <p:spPr>
          <a:xfrm>
            <a:off x="1306288" y="94859"/>
            <a:ext cx="549910" cy="550545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4" tIns="43347" rIns="86694" bIns="43347" rtlCol="0" anchor="ctr" anchorCtr="0"/>
          <a:lstStyle/>
          <a:p>
            <a:pPr algn="ctr">
              <a:lnSpc>
                <a:spcPct val="120000"/>
              </a:lnSpc>
            </a:pPr>
            <a:endParaRPr lang="en-US" sz="211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文本占位符 3">
            <a:extLst>
              <a:ext uri="{FF2B5EF4-FFF2-40B4-BE49-F238E27FC236}">
                <a16:creationId xmlns:a16="http://schemas.microsoft.com/office/drawing/2014/main" id="{D57B497E-8717-483F-B513-8F322F1E7CD1}"/>
              </a:ext>
            </a:extLst>
          </p:cNvPr>
          <p:cNvSpPr txBox="1"/>
          <p:nvPr userDrawn="1"/>
        </p:nvSpPr>
        <p:spPr>
          <a:xfrm>
            <a:off x="1856085" y="127374"/>
            <a:ext cx="3582524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9AC9741-F591-4A59-AC2C-C31ABBD9E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2428" y="173115"/>
            <a:ext cx="3694436" cy="39252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9C360E1E-97B0-44A9-935B-F6BF2BB8A5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5438" y="186021"/>
            <a:ext cx="503237" cy="366712"/>
          </a:xfrm>
        </p:spPr>
        <p:txBody>
          <a:bodyPr>
            <a:noAutofit/>
          </a:bodyPr>
          <a:lstStyle>
            <a:lvl1pPr marL="0" indent="0" algn="ctr">
              <a:buNone/>
              <a:defRPr sz="211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11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FAD0AC-12AE-4882-871B-36E271E4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C9C85AA-784E-4CBF-B6A5-7503436AE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837A2D-0468-477B-96E4-1E82BA7B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612EF-0089-43D8-9BB4-9493AD72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2FFFB-405D-4E01-986A-9693071B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9BEF75-C49F-4E17-8019-191EEEA2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A339473-2B7D-4824-A442-8E79833E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85F89B-CF72-48A4-AE49-A2E92F45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6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684F3-47A1-4DD8-852A-633230DA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69B01-3431-4132-A6DF-583D7618E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4916E-1375-4C80-8E9D-81748AAB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5C2787-1CB0-497E-B1E7-90A7CAF3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74290-A6C7-48F3-A6B1-69446CDB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4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7DD46-7EBA-4773-90F7-94347BA9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30C6F2-2DDC-436E-B624-2B8D24F40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C8922-F181-4605-B955-22613FF31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39B41-C6BC-4F38-B725-F4900C9E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6A2E9-FB2F-4CEE-B0F2-1F569FA0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02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FCBDD-056A-41DB-B325-D298C003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F721E-F998-4227-AB7C-F7C451366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D7FD14-1A6E-406C-94EF-F7543E035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EE2239-868F-48CC-BFB2-52AF4E0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06D1BB-0B98-4B02-8573-68FF1C5B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581F06-0C10-4D3D-8221-D8B3D49A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61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52085-D062-4CD1-959F-B3186F30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C8B03A3-56D2-4DB6-86D8-EE63F15D7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6FC3B9-0312-4A75-86D7-5DA5BEBC1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0B8A1C-FA2E-4D4C-8418-055F75BA0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7AD075-5FC6-4899-A7A8-445540FB6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0D8CC0D-B7BB-42EC-AD0C-924AA709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83710D8-8009-4247-9FEB-E421F2516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7D70954-445B-4F9D-B48C-526BED16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E5698ED-C9D1-4D78-865D-C81D20F336B3}"/>
              </a:ext>
            </a:extLst>
          </p:cNvPr>
          <p:cNvSpPr/>
          <p:nvPr userDrawn="1"/>
        </p:nvSpPr>
        <p:spPr>
          <a:xfrm>
            <a:off x="88014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B7B2A-FC41-4FB1-A544-AB2BBE2C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7228E5E-65AE-4F34-B0B8-DEE527D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3D832-FC7A-46C8-ABBF-5D848A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6C78B8-8FE3-4DC3-A4BF-43332856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8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CDBACCF-E067-4824-8D33-9BACAB84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11EB-EE22-4A29-ACE1-B37D2B8B666D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4F5D4F-144A-4535-A844-346A587EC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150A24-81F0-47FA-9ABE-E7FDE9AF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5C6-AC50-43A7-A36F-F1E13AC0D3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465BF-5EA0-4C63-9DC6-16B34D7D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9F7A51-CF24-4F0F-BC04-1600C7AA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71F3C-1943-4ED2-A7CA-3593E87B8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763BBF-441C-4BC8-9785-52C63855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4F7483-5CA4-4DF3-B6FB-64E70CD5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118D00-D4F2-4AA6-B912-F300B077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5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639918-3EE2-4663-8BDA-06CA8DAB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A26562-5C3E-4549-88AA-45591E8EB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CF4A98-3501-47EE-AA8F-94F860A7C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EA7E200-5BC3-4735-A5A5-F06C82AA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6D29CD-8486-4E16-822E-BFB10DF7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57433D-A6D6-4CBB-A421-842D27DF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9EE68F7-3AB6-4F6C-A94C-C4C8C0EE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294EED-A68F-402C-957A-E242DB31E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139F31-BE2B-4906-923F-DFE9C2DC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1B4585-E419-41E4-9CDF-4099D424E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293F7F-B7E2-4BED-866A-7328E97D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1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9" r:id="rId13"/>
    <p:sldLayoutId id="2147483698" r:id="rId14"/>
    <p:sldLayoutId id="2147483660" r:id="rId15"/>
    <p:sldLayoutId id="214748366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:a16="http://schemas.microsoft.com/office/drawing/2014/main" id="{2C518BF3-4D00-4942-B68B-EECBE84057B2}"/>
              </a:ext>
            </a:extLst>
          </p:cNvPr>
          <p:cNvGrpSpPr/>
          <p:nvPr/>
        </p:nvGrpSpPr>
        <p:grpSpPr>
          <a:xfrm>
            <a:off x="6019060" y="0"/>
            <a:ext cx="6268896" cy="6858000"/>
            <a:chOff x="6343708" y="0"/>
            <a:chExt cx="5944248" cy="6858000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6568EBAD-83B1-4C93-81B0-CA44E11E6333}"/>
                </a:ext>
              </a:extLst>
            </p:cNvPr>
            <p:cNvSpPr/>
            <p:nvPr/>
          </p:nvSpPr>
          <p:spPr>
            <a:xfrm>
              <a:off x="6343708" y="0"/>
              <a:ext cx="5944248" cy="6858000"/>
            </a:xfrm>
            <a:prstGeom prst="rect">
              <a:avLst/>
            </a:prstGeom>
            <a:gradFill>
              <a:gsLst>
                <a:gs pos="0">
                  <a:srgbClr val="2869A1"/>
                </a:gs>
                <a:gs pos="33000">
                  <a:srgbClr val="2783AC"/>
                </a:gs>
                <a:gs pos="66000">
                  <a:srgbClr val="249CB5"/>
                </a:gs>
                <a:gs pos="100000">
                  <a:srgbClr val="20ABBE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88B03663-655F-48C8-9699-151099C8289F}"/>
                </a:ext>
              </a:extLst>
            </p:cNvPr>
            <p:cNvSpPr/>
            <p:nvPr/>
          </p:nvSpPr>
          <p:spPr>
            <a:xfrm>
              <a:off x="6615288" y="324556"/>
              <a:ext cx="5366043" cy="6208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E76C4873-5C53-4995-ADE1-9E22C5F452AA}"/>
              </a:ext>
            </a:extLst>
          </p:cNvPr>
          <p:cNvSpPr txBox="1"/>
          <p:nvPr/>
        </p:nvSpPr>
        <p:spPr>
          <a:xfrm>
            <a:off x="7924799" y="764873"/>
            <a:ext cx="4056532" cy="1015663"/>
          </a:xfrm>
          <a:prstGeom prst="rect">
            <a:avLst/>
          </a:prstGeom>
          <a:solidFill>
            <a:srgbClr val="20AABD"/>
          </a:solid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9A95D5FF-E9DD-4120-B93D-C52FD1A14EBE}"/>
              </a:ext>
            </a:extLst>
          </p:cNvPr>
          <p:cNvSpPr/>
          <p:nvPr/>
        </p:nvSpPr>
        <p:spPr>
          <a:xfrm>
            <a:off x="-74208" y="0"/>
            <a:ext cx="6382871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27993BFC-14B8-4E79-8CE1-FBE23A8C7761}"/>
              </a:ext>
            </a:extLst>
          </p:cNvPr>
          <p:cNvSpPr/>
          <p:nvPr/>
        </p:nvSpPr>
        <p:spPr>
          <a:xfrm rot="1800000">
            <a:off x="5650387" y="1591335"/>
            <a:ext cx="1927670" cy="6141278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id="{BDB2C51F-C4A7-4154-B95D-76CF66B22974}"/>
              </a:ext>
            </a:extLst>
          </p:cNvPr>
          <p:cNvSpPr/>
          <p:nvPr/>
        </p:nvSpPr>
        <p:spPr>
          <a:xfrm rot="19770493">
            <a:off x="5639979" y="-915587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9D706101-BC72-4EC6-B999-2B51642FEED8}"/>
              </a:ext>
            </a:extLst>
          </p:cNvPr>
          <p:cNvCxnSpPr>
            <a:cxnSpLocks/>
          </p:cNvCxnSpPr>
          <p:nvPr/>
        </p:nvCxnSpPr>
        <p:spPr>
          <a:xfrm>
            <a:off x="633592" y="3399667"/>
            <a:ext cx="494867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E9E954C3-C125-46FB-8675-E133B4E45CA4}"/>
              </a:ext>
            </a:extLst>
          </p:cNvPr>
          <p:cNvSpPr txBox="1"/>
          <p:nvPr/>
        </p:nvSpPr>
        <p:spPr>
          <a:xfrm>
            <a:off x="572140" y="2859325"/>
            <a:ext cx="5071576" cy="515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 BIOS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设置</a:t>
            </a:r>
          </a:p>
        </p:txBody>
      </p:sp>
      <p:pic>
        <p:nvPicPr>
          <p:cNvPr id="41" name="图片 40" descr="73e5f5811aab5673afcaa99032383457">
            <a:extLst>
              <a:ext uri="{FF2B5EF4-FFF2-40B4-BE49-F238E27FC236}">
                <a16:creationId xmlns:a16="http://schemas.microsoft.com/office/drawing/2014/main" id="{35883374-BE92-4C7C-A864-6453E248D9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793" y="2106559"/>
            <a:ext cx="3373021" cy="3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4846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7675">
        <p15:prstTrans prst="peelOff"/>
      </p:transition>
    </mc:Choice>
    <mc:Fallback>
      <p:transition spd="slow" advTm="76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829" y="980470"/>
            <a:ext cx="11296996" cy="2677656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endParaRPr lang="zh-CN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目前来说，传统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主要有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Phoenix 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AMI 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Insyde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Byosoft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四种。以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AMI 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为例，它是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AMI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公司出品的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系统软件，开发于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年代中期，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AMI 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设置界面不同于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BIOS/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UEFI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界面，如图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9-3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所示。它对各种软硬件的适应性好，能保证系统性能的稳定。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种类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869" y="3865945"/>
            <a:ext cx="3434829" cy="192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844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829" y="980470"/>
            <a:ext cx="11296996" cy="2862322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UEFI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Universal Extensible Firmware Interface 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，统一可扩展固件接口）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UEFI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和传统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的一个显著区别就是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UEFI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使用模块化设计，如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图所示。它运行于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位或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位模式，突破传统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位代码的寻址能力，达到处理器的最大寻址。它利用加载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UEFI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驱动的形式，识别及操作硬件，不同于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利用挂载模式中断的方式增加硬件功能。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种类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686" y="3975796"/>
            <a:ext cx="2919441" cy="197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5562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829" y="980470"/>
            <a:ext cx="11446626" cy="1200329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那么传统的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开机流程为：开机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初始化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自检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引导操作系统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进入系统</a:t>
            </a:r>
          </a:p>
          <a:p>
            <a:pPr>
              <a:lnSpc>
                <a:spcPct val="150000"/>
              </a:lnSpc>
            </a:pP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UEFI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的开机流程为：开机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UEFI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初始化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引导操作系统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进入系统。 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种类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1232263" y="3054188"/>
            <a:ext cx="4650971" cy="153081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b="10196"/>
          <a:stretch/>
        </p:blipFill>
        <p:spPr>
          <a:xfrm>
            <a:off x="6308768" y="3054188"/>
            <a:ext cx="4968488" cy="153081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010664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7" y="1311802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5671" y="1311802"/>
            <a:ext cx="1460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04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</a:p>
        </p:txBody>
      </p:sp>
    </p:spTree>
    <p:extLst>
      <p:ext uri="{BB962C8B-B14F-4D97-AF65-F5344CB8AC3E}">
        <p14:creationId xmlns:p14="http://schemas.microsoft.com/office/powerpoint/2010/main" val="41769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829" y="980470"/>
            <a:ext cx="11296996" cy="4524315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设置程序的进入方法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设置的方法有多种，但通常在计算机启动时在屏幕上都会以高亮度方式提示。为了避免误操作，进入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的方法也可设置为不提示。常见的进入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设置的快捷键主要有：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AMI 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Del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键或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Esc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键或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F2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Phoenix AWARD 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Del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键或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Ctrl+Alt+Esc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其他品牌机厂家不一样，其进入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设置方法也不一样，实际情况需要根据屏幕提示来进行操作。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72050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829" y="980470"/>
            <a:ext cx="11296996" cy="1200329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en-US" altLang="zh-CN" dirty="0"/>
              <a:t>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：电源开启后，会看到开机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画面，按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DEL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键进入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5" name="图片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74225" y="2471016"/>
            <a:ext cx="5056707" cy="312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08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80" y="1056662"/>
            <a:ext cx="11296996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：进入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设定程序主界面，如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9590" y="2327101"/>
            <a:ext cx="6254547" cy="364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754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80" y="1056662"/>
            <a:ext cx="11296996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Classic Setup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操作按键，如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201234"/>
              </p:ext>
            </p:extLst>
          </p:nvPr>
        </p:nvGraphicFramePr>
        <p:xfrm>
          <a:off x="2261062" y="2084296"/>
          <a:ext cx="7325065" cy="37170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229">
                  <a:extLst>
                    <a:ext uri="{9D8B030D-6E8A-4147-A177-3AD203B41FA5}">
                      <a16:colId xmlns:a16="http://schemas.microsoft.com/office/drawing/2014/main" val="3727702129"/>
                    </a:ext>
                  </a:extLst>
                </a:gridCol>
                <a:gridCol w="5292836">
                  <a:extLst>
                    <a:ext uri="{9D8B030D-6E8A-4147-A177-3AD203B41FA5}">
                      <a16:colId xmlns:a16="http://schemas.microsoft.com/office/drawing/2014/main" val="1696567578"/>
                    </a:ext>
                  </a:extLst>
                </a:gridCol>
              </a:tblGrid>
              <a:tr h="412307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按键</a:t>
                      </a:r>
                      <a:endParaRPr lang="zh-CN" sz="28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51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zh-CN" sz="28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5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10898"/>
                  </a:ext>
                </a:extLst>
              </a:tr>
              <a:tr h="412307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→/←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向左或向右移动光标选择功能选单</a:t>
                      </a:r>
                      <a:endParaRPr lang="zh-CN" sz="2000" b="1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506310"/>
                  </a:ext>
                </a:extLst>
              </a:tr>
              <a:tr h="412307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↑/↓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向上或向下移动光标选择设定项目</a:t>
                      </a:r>
                      <a:endParaRPr lang="zh-CN" sz="2000" b="1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098663"/>
                  </a:ext>
                </a:extLst>
              </a:tr>
              <a:tr h="412307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Enter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确定选项设定值或进入功能选单</a:t>
                      </a:r>
                      <a:endParaRPr lang="zh-CN" sz="2000" b="1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741592"/>
                  </a:ext>
                </a:extLst>
              </a:tr>
              <a:tr h="412307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+/Page Up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改变设定状态，或增加选项中的数值</a:t>
                      </a:r>
                      <a:endParaRPr lang="zh-CN" sz="2000" b="1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534962"/>
                  </a:ext>
                </a:extLst>
              </a:tr>
              <a:tr h="412307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-/Page Down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改变设定状态，或减少选项中的数值</a:t>
                      </a:r>
                      <a:endParaRPr lang="zh-CN" sz="2000" b="1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16433"/>
                  </a:ext>
                </a:extLst>
              </a:tr>
              <a:tr h="412307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F1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显示所有功能键的相关说明</a:t>
                      </a:r>
                      <a:endParaRPr lang="zh-CN" sz="2000" b="1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380520"/>
                  </a:ext>
                </a:extLst>
              </a:tr>
              <a:tr h="418589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F10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是否存储设定并离开</a:t>
                      </a:r>
                      <a:r>
                        <a:rPr lang="en-US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BIOS</a:t>
                      </a: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设定程序</a:t>
                      </a:r>
                      <a:endParaRPr lang="zh-CN" sz="2000" b="1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256377"/>
                  </a:ext>
                </a:extLst>
              </a:tr>
              <a:tr h="412307">
                <a:tc>
                  <a:txBody>
                    <a:bodyPr/>
                    <a:lstStyle/>
                    <a:p>
                      <a:pPr indent="0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Esc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离开目前画面，或从主画面离开</a:t>
                      </a:r>
                      <a:r>
                        <a:rPr lang="en-US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BIOS</a:t>
                      </a:r>
                      <a:r>
                        <a:rPr lang="zh-CN" sz="1600" b="1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设定程序</a:t>
                      </a:r>
                      <a:endParaRPr lang="zh-CN" sz="2000" b="1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Microsoft Himalaya" panose="01010100010101010101" pitchFamily="2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513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1592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80" y="1056662"/>
            <a:ext cx="11296996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M.I.T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.(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频率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电压控制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设置，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M.I.T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设置界面中，一般不用设置。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74846" y="2228679"/>
            <a:ext cx="6518852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3218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80" y="1056662"/>
            <a:ext cx="11296996" cy="113505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System(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系统信息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设置，这个画面提供主板型号及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版本等信息。可以选择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设定程序所要使用的语言或是设定系统时间，如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152" y="2581364"/>
            <a:ext cx="4744171" cy="284913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050197" y="2990266"/>
            <a:ext cx="4023087" cy="20313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System Language(</a:t>
            </a:r>
            <a:r>
              <a:rPr lang="zh-CN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设定使用语言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lvl="0">
              <a:lnSpc>
                <a:spcPct val="150000"/>
              </a:lnSpc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此选项可以选择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设定程序所使用的语言。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System Date(</a:t>
            </a:r>
            <a:r>
              <a:rPr lang="zh-CN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日期设定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lvl="0">
              <a:lnSpc>
                <a:spcPct val="150000"/>
              </a:lnSpc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设定电脑系统的日期，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System Time(</a:t>
            </a:r>
            <a:r>
              <a:rPr lang="zh-CN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时间设定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lvl="0">
              <a:lnSpc>
                <a:spcPct val="150000"/>
              </a:lnSpc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设定电脑系统的时间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25770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EB95E4-31F4-4CC1-9E84-7FF90C4283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167" r="36095" b="14783"/>
          <a:stretch/>
        </p:blipFill>
        <p:spPr>
          <a:xfrm>
            <a:off x="14288" y="0"/>
            <a:ext cx="51435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0F723E-0201-4AE2-945D-62FFF38C56AB}"/>
              </a:ext>
            </a:extLst>
          </p:cNvPr>
          <p:cNvSpPr/>
          <p:nvPr/>
        </p:nvSpPr>
        <p:spPr>
          <a:xfrm>
            <a:off x="0" y="2495550"/>
            <a:ext cx="5157787" cy="2196000"/>
          </a:xfrm>
          <a:prstGeom prst="rect">
            <a:avLst/>
          </a:prstGeom>
          <a:gradFill flip="none" rotWithShape="1">
            <a:gsLst>
              <a:gs pos="0">
                <a:srgbClr val="2869A1"/>
              </a:gs>
              <a:gs pos="33000">
                <a:srgbClr val="2783AC">
                  <a:alpha val="90000"/>
                </a:srgbClr>
              </a:gs>
              <a:gs pos="66000">
                <a:srgbClr val="249CB5">
                  <a:alpha val="80000"/>
                </a:srgbClr>
              </a:gs>
              <a:gs pos="100000">
                <a:srgbClr val="20ABBE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C8A0D5F-9430-48AD-9C84-7D106352D2F1}"/>
              </a:ext>
            </a:extLst>
          </p:cNvPr>
          <p:cNvSpPr txBox="1"/>
          <p:nvPr/>
        </p:nvSpPr>
        <p:spPr>
          <a:xfrm>
            <a:off x="1095375" y="2952690"/>
            <a:ext cx="2952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E61A87-B3F1-4176-993B-D67DDC10BC71}"/>
              </a:ext>
            </a:extLst>
          </p:cNvPr>
          <p:cNvSpPr txBox="1"/>
          <p:nvPr/>
        </p:nvSpPr>
        <p:spPr>
          <a:xfrm>
            <a:off x="1095375" y="3675554"/>
            <a:ext cx="295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DC0B614-288C-445A-A82F-842B1AC7AAD1}"/>
              </a:ext>
            </a:extLst>
          </p:cNvPr>
          <p:cNvGrpSpPr/>
          <p:nvPr/>
        </p:nvGrpSpPr>
        <p:grpSpPr>
          <a:xfrm>
            <a:off x="11625214" y="4778352"/>
            <a:ext cx="303473" cy="1938332"/>
            <a:chOff x="6231110" y="-1505374"/>
            <a:chExt cx="321138" cy="2051160"/>
          </a:xfrm>
        </p:grpSpPr>
        <p:sp>
          <p:nvSpPr>
            <p:cNvPr id="34" name="任意多边形 36">
              <a:extLst>
                <a:ext uri="{FF2B5EF4-FFF2-40B4-BE49-F238E27FC236}">
                  <a16:creationId xmlns:a16="http://schemas.microsoft.com/office/drawing/2014/main" id="{3F49CE23-BB4B-49C0-91E8-7B11D98F9E37}"/>
                </a:ext>
              </a:extLst>
            </p:cNvPr>
            <p:cNvSpPr/>
            <p:nvPr/>
          </p:nvSpPr>
          <p:spPr>
            <a:xfrm>
              <a:off x="6231110" y="43467"/>
              <a:ext cx="321138" cy="502319"/>
            </a:xfrm>
            <a:custGeom>
              <a:avLst/>
              <a:gdLst>
                <a:gd name="connsiteX0" fmla="*/ 143434 w 321138"/>
                <a:gd name="connsiteY0" fmla="*/ 0 h 502319"/>
                <a:gd name="connsiteX1" fmla="*/ 149253 w 321138"/>
                <a:gd name="connsiteY1" fmla="*/ 39314 h 502319"/>
                <a:gd name="connsiteX2" fmla="*/ 112925 w 321138"/>
                <a:gd name="connsiteY2" fmla="*/ 46648 h 502319"/>
                <a:gd name="connsiteX3" fmla="*/ 38168 w 321138"/>
                <a:gd name="connsiteY3" fmla="*/ 159429 h 502319"/>
                <a:gd name="connsiteX4" fmla="*/ 38168 w 321138"/>
                <a:gd name="connsiteY4" fmla="*/ 339429 h 502319"/>
                <a:gd name="connsiteX5" fmla="*/ 160568 w 321138"/>
                <a:gd name="connsiteY5" fmla="*/ 461829 h 502319"/>
                <a:gd name="connsiteX6" fmla="*/ 282968 w 321138"/>
                <a:gd name="connsiteY6" fmla="*/ 339429 h 502319"/>
                <a:gd name="connsiteX7" fmla="*/ 282968 w 321138"/>
                <a:gd name="connsiteY7" fmla="*/ 159429 h 502319"/>
                <a:gd name="connsiteX8" fmla="*/ 208212 w 321138"/>
                <a:gd name="connsiteY8" fmla="*/ 46648 h 502319"/>
                <a:gd name="connsiteX9" fmla="*/ 171886 w 321138"/>
                <a:gd name="connsiteY9" fmla="*/ 39314 h 502319"/>
                <a:gd name="connsiteX10" fmla="*/ 177705 w 321138"/>
                <a:gd name="connsiteY10" fmla="*/ 0 h 502319"/>
                <a:gd name="connsiteX11" fmla="*/ 223070 w 321138"/>
                <a:gd name="connsiteY11" fmla="*/ 9158 h 502319"/>
                <a:gd name="connsiteX12" fmla="*/ 321138 w 321138"/>
                <a:gd name="connsiteY12" fmla="*/ 157109 h 502319"/>
                <a:gd name="connsiteX13" fmla="*/ 321137 w 321138"/>
                <a:gd name="connsiteY13" fmla="*/ 341750 h 502319"/>
                <a:gd name="connsiteX14" fmla="*/ 160568 w 321138"/>
                <a:gd name="connsiteY14" fmla="*/ 502319 h 502319"/>
                <a:gd name="connsiteX15" fmla="*/ 160569 w 321138"/>
                <a:gd name="connsiteY15" fmla="*/ 502318 h 502319"/>
                <a:gd name="connsiteX16" fmla="*/ 0 w 321138"/>
                <a:gd name="connsiteY16" fmla="*/ 341749 h 502319"/>
                <a:gd name="connsiteX17" fmla="*/ 0 w 321138"/>
                <a:gd name="connsiteY17" fmla="*/ 157109 h 502319"/>
                <a:gd name="connsiteX18" fmla="*/ 98068 w 321138"/>
                <a:gd name="connsiteY18" fmla="*/ 9158 h 5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1138" h="502319">
                  <a:moveTo>
                    <a:pt x="143434" y="0"/>
                  </a:moveTo>
                  <a:lnTo>
                    <a:pt x="149253" y="39314"/>
                  </a:lnTo>
                  <a:lnTo>
                    <a:pt x="112925" y="46648"/>
                  </a:lnTo>
                  <a:cubicBezTo>
                    <a:pt x="68993" y="65229"/>
                    <a:pt x="38168" y="108729"/>
                    <a:pt x="38168" y="159429"/>
                  </a:cubicBezTo>
                  <a:lnTo>
                    <a:pt x="38168" y="339429"/>
                  </a:lnTo>
                  <a:cubicBezTo>
                    <a:pt x="38168" y="407029"/>
                    <a:pt x="92968" y="461829"/>
                    <a:pt x="160568" y="461829"/>
                  </a:cubicBezTo>
                  <a:cubicBezTo>
                    <a:pt x="228168" y="461829"/>
                    <a:pt x="282968" y="407029"/>
                    <a:pt x="282968" y="339429"/>
                  </a:cubicBezTo>
                  <a:lnTo>
                    <a:pt x="282968" y="159429"/>
                  </a:lnTo>
                  <a:cubicBezTo>
                    <a:pt x="282968" y="108729"/>
                    <a:pt x="252143" y="65229"/>
                    <a:pt x="208212" y="46648"/>
                  </a:cubicBezTo>
                  <a:lnTo>
                    <a:pt x="171886" y="39314"/>
                  </a:lnTo>
                  <a:lnTo>
                    <a:pt x="177705" y="0"/>
                  </a:lnTo>
                  <a:lnTo>
                    <a:pt x="223070" y="9158"/>
                  </a:lnTo>
                  <a:cubicBezTo>
                    <a:pt x="280701" y="33534"/>
                    <a:pt x="321138" y="90599"/>
                    <a:pt x="321138" y="157109"/>
                  </a:cubicBezTo>
                  <a:cubicBezTo>
                    <a:pt x="321138" y="218656"/>
                    <a:pt x="321137" y="280203"/>
                    <a:pt x="321137" y="341750"/>
                  </a:cubicBezTo>
                  <a:cubicBezTo>
                    <a:pt x="321137" y="430430"/>
                    <a:pt x="249248" y="502319"/>
                    <a:pt x="160568" y="502319"/>
                  </a:cubicBezTo>
                  <a:lnTo>
                    <a:pt x="160569" y="502318"/>
                  </a:lnTo>
                  <a:cubicBezTo>
                    <a:pt x="71889" y="502318"/>
                    <a:pt x="0" y="430429"/>
                    <a:pt x="0" y="341749"/>
                  </a:cubicBezTo>
                  <a:lnTo>
                    <a:pt x="0" y="157109"/>
                  </a:lnTo>
                  <a:cubicBezTo>
                    <a:pt x="0" y="90599"/>
                    <a:pt x="40438" y="33534"/>
                    <a:pt x="98068" y="9158"/>
                  </a:cubicBezTo>
                  <a:close/>
                </a:path>
              </a:pathLst>
            </a:cu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圆角矩形 37">
              <a:extLst>
                <a:ext uri="{FF2B5EF4-FFF2-40B4-BE49-F238E27FC236}">
                  <a16:creationId xmlns:a16="http://schemas.microsoft.com/office/drawing/2014/main" id="{8F0BEEF1-97BE-45A4-9F2A-158FFCF4C365}"/>
                </a:ext>
              </a:extLst>
            </p:cNvPr>
            <p:cNvSpPr/>
            <p:nvPr/>
          </p:nvSpPr>
          <p:spPr>
            <a:xfrm flipH="1">
              <a:off x="6377279" y="80802"/>
              <a:ext cx="28800" cy="180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圆角矩形 38">
              <a:extLst>
                <a:ext uri="{FF2B5EF4-FFF2-40B4-BE49-F238E27FC236}">
                  <a16:creationId xmlns:a16="http://schemas.microsoft.com/office/drawing/2014/main" id="{50FAC168-15E7-4816-9408-779264BA58FE}"/>
                </a:ext>
              </a:extLst>
            </p:cNvPr>
            <p:cNvSpPr/>
            <p:nvPr/>
          </p:nvSpPr>
          <p:spPr>
            <a:xfrm flipH="1">
              <a:off x="6377279" y="-1505374"/>
              <a:ext cx="28800" cy="1476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226ABE-6ADF-415E-AE1A-7EF7DCD735A7}"/>
              </a:ext>
            </a:extLst>
          </p:cNvPr>
          <p:cNvGrpSpPr/>
          <p:nvPr/>
        </p:nvGrpSpPr>
        <p:grpSpPr>
          <a:xfrm>
            <a:off x="5745555" y="1071197"/>
            <a:ext cx="719303" cy="612920"/>
            <a:chOff x="5722954" y="871446"/>
            <a:chExt cx="719303" cy="612920"/>
          </a:xfrm>
        </p:grpSpPr>
        <p:sp>
          <p:nvSpPr>
            <p:cNvPr id="71" name="平行四边形 70">
              <a:extLst>
                <a:ext uri="{FF2B5EF4-FFF2-40B4-BE49-F238E27FC236}">
                  <a16:creationId xmlns:a16="http://schemas.microsoft.com/office/drawing/2014/main" id="{6B6B3DE5-9632-4B23-B87B-FBE60C2C0413}"/>
                </a:ext>
              </a:extLst>
            </p:cNvPr>
            <p:cNvSpPr/>
            <p:nvPr/>
          </p:nvSpPr>
          <p:spPr>
            <a:xfrm>
              <a:off x="5722954" y="871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2" name="文本框 9">
              <a:extLst>
                <a:ext uri="{FF2B5EF4-FFF2-40B4-BE49-F238E27FC236}">
                  <a16:creationId xmlns:a16="http://schemas.microsoft.com/office/drawing/2014/main" id="{EA6475C9-1FF5-46BD-A0AA-AEB250790937}"/>
                </a:ext>
              </a:extLst>
            </p:cNvPr>
            <p:cNvSpPr txBox="1"/>
            <p:nvPr/>
          </p:nvSpPr>
          <p:spPr>
            <a:xfrm>
              <a:off x="5762766" y="9186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3A66F-4A01-4BF6-BEC8-092C0DCD1A0E}"/>
              </a:ext>
            </a:extLst>
          </p:cNvPr>
          <p:cNvGrpSpPr/>
          <p:nvPr/>
        </p:nvGrpSpPr>
        <p:grpSpPr>
          <a:xfrm>
            <a:off x="5745555" y="1929269"/>
            <a:ext cx="719303" cy="612919"/>
            <a:chOff x="5722954" y="1796975"/>
            <a:chExt cx="719303" cy="612919"/>
          </a:xfrm>
        </p:grpSpPr>
        <p:sp>
          <p:nvSpPr>
            <p:cNvPr id="74" name="平行四边形 73">
              <a:extLst>
                <a:ext uri="{FF2B5EF4-FFF2-40B4-BE49-F238E27FC236}">
                  <a16:creationId xmlns:a16="http://schemas.microsoft.com/office/drawing/2014/main" id="{07D853AE-859D-4653-9DF3-C6E4F6B08087}"/>
                </a:ext>
              </a:extLst>
            </p:cNvPr>
            <p:cNvSpPr/>
            <p:nvPr/>
          </p:nvSpPr>
          <p:spPr>
            <a:xfrm>
              <a:off x="5722954" y="1796975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5" name="文本框 10">
              <a:extLst>
                <a:ext uri="{FF2B5EF4-FFF2-40B4-BE49-F238E27FC236}">
                  <a16:creationId xmlns:a16="http://schemas.microsoft.com/office/drawing/2014/main" id="{86E67454-1DDB-4A1C-BE66-168C65CCF250}"/>
                </a:ext>
              </a:extLst>
            </p:cNvPr>
            <p:cNvSpPr txBox="1"/>
            <p:nvPr/>
          </p:nvSpPr>
          <p:spPr>
            <a:xfrm>
              <a:off x="5762766" y="182476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20F711-19B1-4D69-8668-8009AF5E4E35}"/>
              </a:ext>
            </a:extLst>
          </p:cNvPr>
          <p:cNvGrpSpPr/>
          <p:nvPr/>
        </p:nvGrpSpPr>
        <p:grpSpPr>
          <a:xfrm>
            <a:off x="5745555" y="2787340"/>
            <a:ext cx="719303" cy="612920"/>
            <a:chOff x="5722954" y="2602808"/>
            <a:chExt cx="719303" cy="612920"/>
          </a:xfrm>
        </p:grpSpPr>
        <p:sp>
          <p:nvSpPr>
            <p:cNvPr id="77" name="平行四边形 76">
              <a:extLst>
                <a:ext uri="{FF2B5EF4-FFF2-40B4-BE49-F238E27FC236}">
                  <a16:creationId xmlns:a16="http://schemas.microsoft.com/office/drawing/2014/main" id="{348FDADF-941B-4391-AB4F-CBA308715211}"/>
                </a:ext>
              </a:extLst>
            </p:cNvPr>
            <p:cNvSpPr/>
            <p:nvPr/>
          </p:nvSpPr>
          <p:spPr>
            <a:xfrm>
              <a:off x="5722954" y="2602808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8" name="文本框 11">
              <a:extLst>
                <a:ext uri="{FF2B5EF4-FFF2-40B4-BE49-F238E27FC236}">
                  <a16:creationId xmlns:a16="http://schemas.microsoft.com/office/drawing/2014/main" id="{ED88EB52-1291-4E38-BBCA-B4C6A3834BB8}"/>
                </a:ext>
              </a:extLst>
            </p:cNvPr>
            <p:cNvSpPr txBox="1"/>
            <p:nvPr/>
          </p:nvSpPr>
          <p:spPr>
            <a:xfrm>
              <a:off x="5762766" y="264137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id="{4FBBF9FF-0D62-4D68-9B5B-E21C7BD81616}"/>
              </a:ext>
            </a:extLst>
          </p:cNvPr>
          <p:cNvSpPr/>
          <p:nvPr/>
        </p:nvSpPr>
        <p:spPr>
          <a:xfrm>
            <a:off x="6660772" y="1164850"/>
            <a:ext cx="4633766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BIOS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定义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8395A72B-FB2A-4AA5-8A8D-23CE928ED85D}"/>
              </a:ext>
            </a:extLst>
          </p:cNvPr>
          <p:cNvSpPr/>
          <p:nvPr/>
        </p:nvSpPr>
        <p:spPr>
          <a:xfrm>
            <a:off x="6660772" y="2014170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BIOS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与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CMOS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的区别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C713B545-2DB1-4C0E-9E15-A66CF2A8BD46}"/>
              </a:ext>
            </a:extLst>
          </p:cNvPr>
          <p:cNvSpPr/>
          <p:nvPr/>
        </p:nvSpPr>
        <p:spPr>
          <a:xfrm>
            <a:off x="6660773" y="2863490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BIOS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的种类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EAE6EF7-C79F-4A28-AE4E-0E1DF188A0BB}"/>
              </a:ext>
            </a:extLst>
          </p:cNvPr>
          <p:cNvGrpSpPr/>
          <p:nvPr/>
        </p:nvGrpSpPr>
        <p:grpSpPr>
          <a:xfrm>
            <a:off x="5745555" y="4503484"/>
            <a:ext cx="719303" cy="612919"/>
            <a:chOff x="5722954" y="4303733"/>
            <a:chExt cx="719303" cy="612919"/>
          </a:xfrm>
        </p:grpSpPr>
        <p:sp>
          <p:nvSpPr>
            <p:cNvPr id="89" name="平行四边形 88">
              <a:extLst>
                <a:ext uri="{FF2B5EF4-FFF2-40B4-BE49-F238E27FC236}">
                  <a16:creationId xmlns:a16="http://schemas.microsoft.com/office/drawing/2014/main" id="{90438BDA-BBC3-4F7C-8B83-42C4C1016530}"/>
                </a:ext>
              </a:extLst>
            </p:cNvPr>
            <p:cNvSpPr/>
            <p:nvPr/>
          </p:nvSpPr>
          <p:spPr>
            <a:xfrm>
              <a:off x="5722954" y="4303733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0" name="文本框 12">
              <a:extLst>
                <a:ext uri="{FF2B5EF4-FFF2-40B4-BE49-F238E27FC236}">
                  <a16:creationId xmlns:a16="http://schemas.microsoft.com/office/drawing/2014/main" id="{3207BECC-8113-44E5-B83B-C26F02D123A8}"/>
                </a:ext>
              </a:extLst>
            </p:cNvPr>
            <p:cNvSpPr txBox="1"/>
            <p:nvPr/>
          </p:nvSpPr>
          <p:spPr>
            <a:xfrm>
              <a:off x="5762766" y="4326228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2" name="矩形 91">
            <a:extLst>
              <a:ext uri="{FF2B5EF4-FFF2-40B4-BE49-F238E27FC236}">
                <a16:creationId xmlns:a16="http://schemas.microsoft.com/office/drawing/2014/main" id="{4883540A-6F67-41F3-B7B8-EA1592B5E36E}"/>
              </a:ext>
            </a:extLst>
          </p:cNvPr>
          <p:cNvSpPr/>
          <p:nvPr/>
        </p:nvSpPr>
        <p:spPr>
          <a:xfrm>
            <a:off x="6660772" y="4562130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总结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5A49138-2F76-41EF-AA80-85390C19EA63}"/>
              </a:ext>
            </a:extLst>
          </p:cNvPr>
          <p:cNvGrpSpPr/>
          <p:nvPr/>
        </p:nvGrpSpPr>
        <p:grpSpPr>
          <a:xfrm>
            <a:off x="5745555" y="3645412"/>
            <a:ext cx="719303" cy="612920"/>
            <a:chOff x="5722954" y="3466446"/>
            <a:chExt cx="719303" cy="612920"/>
          </a:xfrm>
        </p:grpSpPr>
        <p:sp>
          <p:nvSpPr>
            <p:cNvPr id="101" name="平行四边形 100">
              <a:extLst>
                <a:ext uri="{FF2B5EF4-FFF2-40B4-BE49-F238E27FC236}">
                  <a16:creationId xmlns:a16="http://schemas.microsoft.com/office/drawing/2014/main" id="{5A5B2FAF-BCAC-4BD1-B413-129506F22B6B}"/>
                </a:ext>
              </a:extLst>
            </p:cNvPr>
            <p:cNvSpPr/>
            <p:nvPr/>
          </p:nvSpPr>
          <p:spPr>
            <a:xfrm>
              <a:off x="5722954" y="3466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102" name="文本框 11">
              <a:extLst>
                <a:ext uri="{FF2B5EF4-FFF2-40B4-BE49-F238E27FC236}">
                  <a16:creationId xmlns:a16="http://schemas.microsoft.com/office/drawing/2014/main" id="{770692A6-CA8C-4F13-BCFD-12669010E952}"/>
                </a:ext>
              </a:extLst>
            </p:cNvPr>
            <p:cNvSpPr txBox="1"/>
            <p:nvPr/>
          </p:nvSpPr>
          <p:spPr>
            <a:xfrm>
              <a:off x="5762766" y="35050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5344AB41-1520-4836-96F2-49DDE74A6879}"/>
              </a:ext>
            </a:extLst>
          </p:cNvPr>
          <p:cNvSpPr/>
          <p:nvPr/>
        </p:nvSpPr>
        <p:spPr>
          <a:xfrm>
            <a:off x="6660774" y="3712810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BIOS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设置</a:t>
            </a:r>
          </a:p>
        </p:txBody>
      </p:sp>
    </p:spTree>
    <p:extLst>
      <p:ext uri="{BB962C8B-B14F-4D97-AF65-F5344CB8AC3E}">
        <p14:creationId xmlns:p14="http://schemas.microsoft.com/office/powerpoint/2010/main" val="28734824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86" grpId="0" animBg="1"/>
      <p:bldP spid="92" grpId="0" animBg="1"/>
      <p:bldP spid="10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64" y="990160"/>
            <a:ext cx="11296996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BIOS(BIOS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功能设定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，主要设置开机设备顺序，如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096000" y="2008644"/>
            <a:ext cx="5345083" cy="3789627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b="1" dirty="0"/>
              <a:t>Boot Option Priorities(</a:t>
            </a:r>
            <a:r>
              <a:rPr lang="zh-CN" altLang="zh-CN" b="1" dirty="0"/>
              <a:t>开机设备顺序设定</a:t>
            </a:r>
            <a:r>
              <a:rPr lang="en-US" altLang="zh-CN" b="1" dirty="0"/>
              <a:t>)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Hard Drive/CD/DVD ROM Drive/ Network Device(</a:t>
            </a:r>
            <a:r>
              <a:rPr lang="zh-CN" altLang="zh-CN" dirty="0"/>
              <a:t>各类设备开机顺序设定</a:t>
            </a:r>
            <a:r>
              <a:rPr lang="en-US" altLang="zh-CN" dirty="0"/>
              <a:t>)</a:t>
            </a:r>
            <a:r>
              <a:rPr lang="zh-CN" altLang="en-US" dirty="0"/>
              <a:t>。</a:t>
            </a:r>
            <a:endParaRPr lang="en-US" altLang="zh-CN" dirty="0"/>
          </a:p>
          <a:p>
            <a:pPr lvl="0">
              <a:lnSpc>
                <a:spcPct val="150000"/>
              </a:lnSpc>
            </a:pPr>
            <a:r>
              <a:rPr lang="en-US" altLang="zh-CN" b="1" dirty="0"/>
              <a:t>Full Screen LOGO Show (</a:t>
            </a:r>
            <a:r>
              <a:rPr lang="zh-CN" altLang="zh-CN" b="1" dirty="0"/>
              <a:t>显示开机画面功能</a:t>
            </a:r>
            <a:r>
              <a:rPr lang="en-US" altLang="zh-CN" b="1" dirty="0"/>
              <a:t>)</a:t>
            </a:r>
            <a:endParaRPr lang="en-US" altLang="zh-CN" dirty="0"/>
          </a:p>
          <a:p>
            <a:pPr lvl="0">
              <a:lnSpc>
                <a:spcPct val="150000"/>
              </a:lnSpc>
            </a:pPr>
            <a:r>
              <a:rPr lang="zh-CN" altLang="zh-CN" dirty="0"/>
              <a:t>此选项提供您选择是否在一开机时显示主板</a:t>
            </a:r>
            <a:r>
              <a:rPr lang="en-US" altLang="zh-CN" dirty="0"/>
              <a:t>Logo</a:t>
            </a:r>
            <a:r>
              <a:rPr lang="zh-CN" altLang="zh-CN" dirty="0"/>
              <a:t>。若设为</a:t>
            </a:r>
            <a:r>
              <a:rPr lang="en-US" altLang="zh-CN" dirty="0"/>
              <a:t>Disabled</a:t>
            </a:r>
            <a:r>
              <a:rPr lang="zh-CN" altLang="zh-CN" dirty="0"/>
              <a:t>，开机时将不显示</a:t>
            </a:r>
            <a:r>
              <a:rPr lang="en-US" altLang="zh-CN" dirty="0"/>
              <a:t>Logo</a:t>
            </a:r>
            <a:r>
              <a:rPr lang="zh-CN" altLang="zh-CN" dirty="0"/>
              <a:t>。</a:t>
            </a:r>
          </a:p>
          <a:p>
            <a:pPr lvl="0">
              <a:lnSpc>
                <a:spcPct val="150000"/>
              </a:lnSpc>
            </a:pPr>
            <a:r>
              <a:rPr lang="en-US" altLang="zh-CN" b="1" dirty="0"/>
              <a:t>Fast Boot-USB Support</a:t>
            </a:r>
          </a:p>
          <a:p>
            <a:pPr lvl="0">
              <a:lnSpc>
                <a:spcPct val="150000"/>
              </a:lnSpc>
            </a:pPr>
            <a:r>
              <a:rPr lang="zh-CN" altLang="zh-CN" dirty="0"/>
              <a:t>此选项是关闭所有</a:t>
            </a:r>
            <a:r>
              <a:rPr lang="en-US" altLang="zh-CN" dirty="0"/>
              <a:t>USB</a:t>
            </a:r>
            <a:r>
              <a:rPr lang="zh-CN" altLang="zh-CN" dirty="0"/>
              <a:t>设备接口。若设为</a:t>
            </a:r>
            <a:r>
              <a:rPr lang="en-US" altLang="zh-CN" dirty="0"/>
              <a:t>Disable</a:t>
            </a:r>
            <a:r>
              <a:rPr lang="zh-CN" altLang="zh-CN" dirty="0"/>
              <a:t>关闭</a:t>
            </a:r>
            <a:r>
              <a:rPr lang="en-US" altLang="zh-CN" dirty="0"/>
              <a:t>USB</a:t>
            </a:r>
            <a:r>
              <a:rPr lang="zh-CN" altLang="zh-CN" dirty="0"/>
              <a:t>，若设</a:t>
            </a:r>
            <a:r>
              <a:rPr lang="en-US" altLang="zh-CN" dirty="0"/>
              <a:t>Enabled</a:t>
            </a:r>
            <a:r>
              <a:rPr lang="zh-CN" altLang="zh-CN" dirty="0"/>
              <a:t>打开</a:t>
            </a:r>
            <a:r>
              <a:rPr lang="en-US" altLang="zh-CN" dirty="0"/>
              <a:t>USB</a:t>
            </a:r>
            <a:r>
              <a:rPr lang="zh-CN" altLang="zh-CN" dirty="0"/>
              <a:t>设备接口。</a:t>
            </a:r>
            <a:endParaRPr lang="en-US" altLang="zh-CN" dirty="0"/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3817" y="2378143"/>
            <a:ext cx="5064904" cy="305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835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51" y="865469"/>
            <a:ext cx="11296996" cy="64633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Chipset (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芯片组设定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此选项中设置为默认值。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9" name="图片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8757" y="2038754"/>
            <a:ext cx="6939964" cy="376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013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51" y="865469"/>
            <a:ext cx="11296996" cy="1200329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en-US" altLang="zh-CN" dirty="0"/>
              <a:t>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Save &amp; Exit(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存储设定值并结束设定程序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21971" y="2487641"/>
            <a:ext cx="5294168" cy="320657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808124" y="2493818"/>
            <a:ext cx="4838007" cy="300082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Load Optimized Defaults(</a:t>
            </a:r>
            <a:r>
              <a:rPr lang="zh-CN" altLang="zh-CN" b="1" dirty="0"/>
              <a:t>载入最佳化预设值</a:t>
            </a:r>
            <a:r>
              <a:rPr lang="en-US" altLang="zh-CN" b="1" dirty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 </a:t>
            </a:r>
            <a:r>
              <a:rPr lang="zh-CN" altLang="zh-CN" dirty="0"/>
              <a:t>在此选项按</a:t>
            </a:r>
            <a:r>
              <a:rPr lang="en-US" altLang="zh-CN" dirty="0"/>
              <a:t>&lt;Enter&gt;</a:t>
            </a:r>
            <a:r>
              <a:rPr lang="zh-CN" altLang="zh-CN" dirty="0"/>
              <a:t>然后再选择（</a:t>
            </a:r>
            <a:r>
              <a:rPr lang="en-US" altLang="zh-CN" dirty="0"/>
              <a:t>Yes</a:t>
            </a:r>
            <a:r>
              <a:rPr lang="zh-CN" altLang="zh-CN" dirty="0"/>
              <a:t>），即可载入</a:t>
            </a:r>
            <a:r>
              <a:rPr lang="en-US" altLang="zh-CN" dirty="0"/>
              <a:t>BIOS</a:t>
            </a:r>
            <a:r>
              <a:rPr lang="zh-CN" altLang="zh-CN" dirty="0"/>
              <a:t>出厂预设值。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en-US" altLang="zh-CN" b="1" dirty="0"/>
              <a:t>Boot Override(</a:t>
            </a:r>
            <a:r>
              <a:rPr lang="zh-CN" altLang="zh-CN" b="1" dirty="0"/>
              <a:t>选择立即开机设备</a:t>
            </a:r>
            <a:r>
              <a:rPr lang="en-US" altLang="zh-CN" b="1" dirty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 </a:t>
            </a:r>
            <a:r>
              <a:rPr lang="zh-CN" altLang="zh-CN" dirty="0"/>
              <a:t>此选项可以选择要用来开机的设备。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b="1" dirty="0"/>
              <a:t>Boot Override(</a:t>
            </a:r>
            <a:r>
              <a:rPr lang="zh-CN" altLang="zh-CN" b="1" dirty="0"/>
              <a:t>选择立即开机设备</a:t>
            </a:r>
            <a:r>
              <a:rPr lang="en-US" altLang="zh-CN" b="1" dirty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zh-CN" altLang="zh-CN" dirty="0"/>
              <a:t>此选项可以选择要用来开机的设备。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0113102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51" y="865469"/>
            <a:ext cx="11296996" cy="1200329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en-US" altLang="zh-CN" dirty="0"/>
              <a:t>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Save &amp; Exit(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存储设定值并结束设定程序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设置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21970" y="2487641"/>
            <a:ext cx="5339603" cy="34163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808124" y="2493818"/>
            <a:ext cx="4838007" cy="341632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Save Profiles(</a:t>
            </a:r>
            <a:r>
              <a:rPr lang="zh-CN" altLang="zh-CN" b="1" dirty="0"/>
              <a:t>存储设定文件</a:t>
            </a:r>
            <a:r>
              <a:rPr lang="en-US" altLang="zh-CN" b="1" dirty="0"/>
              <a:t>)</a:t>
            </a:r>
            <a:r>
              <a:rPr lang="zh-CN" altLang="zh-CN" b="1" dirty="0"/>
              <a:t>：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en-US" altLang="zh-CN" dirty="0"/>
              <a:t>  </a:t>
            </a:r>
            <a:r>
              <a:rPr lang="zh-CN" altLang="zh-CN" dirty="0"/>
              <a:t>此功能提供您将设定好的</a:t>
            </a:r>
            <a:r>
              <a:rPr lang="en-US" altLang="zh-CN" dirty="0"/>
              <a:t>BIOS</a:t>
            </a:r>
            <a:r>
              <a:rPr lang="zh-CN" altLang="zh-CN" dirty="0"/>
              <a:t>设定值存储成一个</a:t>
            </a:r>
            <a:r>
              <a:rPr lang="en-US" altLang="zh-CN" dirty="0"/>
              <a:t>CMOS</a:t>
            </a:r>
            <a:r>
              <a:rPr lang="zh-CN" altLang="zh-CN" dirty="0"/>
              <a:t>设定文件</a:t>
            </a:r>
            <a:r>
              <a:rPr lang="en-US" altLang="zh-CN" dirty="0"/>
              <a:t>(Profile)</a:t>
            </a:r>
            <a:r>
              <a:rPr lang="zh-CN" altLang="zh-CN" dirty="0"/>
              <a:t>，最多可设定八组设定文件</a:t>
            </a:r>
            <a:r>
              <a:rPr lang="en-US" altLang="zh-CN" dirty="0"/>
              <a:t>(Profile 1-8)</a:t>
            </a:r>
            <a:r>
              <a:rPr lang="zh-CN" altLang="zh-CN" dirty="0"/>
              <a:t>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b="1" dirty="0"/>
              <a:t>Load Profiles (</a:t>
            </a:r>
            <a:r>
              <a:rPr lang="zh-CN" altLang="zh-CN" b="1" dirty="0"/>
              <a:t>载入设定文件</a:t>
            </a:r>
            <a:r>
              <a:rPr lang="en-US" altLang="zh-CN" b="1" dirty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  </a:t>
            </a:r>
            <a:r>
              <a:rPr lang="zh-CN" altLang="zh-CN" dirty="0"/>
              <a:t>系统若因运行不稳定而重新载入</a:t>
            </a:r>
            <a:r>
              <a:rPr lang="en-US" altLang="zh-CN" dirty="0"/>
              <a:t>BIOS</a:t>
            </a:r>
            <a:r>
              <a:rPr lang="zh-CN" altLang="zh-CN" dirty="0"/>
              <a:t>出厂预设值时，可以使用此功能将预存的</a:t>
            </a:r>
            <a:r>
              <a:rPr lang="en-US" altLang="zh-CN" dirty="0"/>
              <a:t>CMOS</a:t>
            </a:r>
            <a:r>
              <a:rPr lang="zh-CN" altLang="zh-CN" dirty="0"/>
              <a:t>设定文件载入，即可免去再重新设定</a:t>
            </a:r>
            <a:r>
              <a:rPr lang="en-US" altLang="zh-CN" dirty="0"/>
              <a:t>BIOS</a:t>
            </a:r>
            <a:r>
              <a:rPr lang="zh-CN" altLang="zh-CN" dirty="0"/>
              <a:t>的麻烦。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7217348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3229" y="1311802"/>
            <a:ext cx="15055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05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结</a:t>
            </a:r>
          </a:p>
        </p:txBody>
      </p:sp>
    </p:spTree>
    <p:extLst>
      <p:ext uri="{BB962C8B-B14F-4D97-AF65-F5344CB8AC3E}">
        <p14:creationId xmlns:p14="http://schemas.microsoft.com/office/powerpoint/2010/main" val="410030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8">
            <a:extLst>
              <a:ext uri="{FF2B5EF4-FFF2-40B4-BE49-F238E27FC236}">
                <a16:creationId xmlns:a16="http://schemas.microsoft.com/office/drawing/2014/main" id="{C6BDA687-FA3D-41A4-B43E-30206D51C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628" y="1215485"/>
            <a:ext cx="2197921" cy="4308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E203928-086E-439D-8506-FD197D711008}"/>
              </a:ext>
            </a:extLst>
          </p:cNvPr>
          <p:cNvSpPr/>
          <p:nvPr/>
        </p:nvSpPr>
        <p:spPr>
          <a:xfrm>
            <a:off x="482316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了解什么是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endParaRPr lang="zh-CN" altLang="en-US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7658D96-064B-4C9A-B352-A4AF1CB57590}"/>
              </a:ext>
            </a:extLst>
          </p:cNvPr>
          <p:cNvSpPr/>
          <p:nvPr/>
        </p:nvSpPr>
        <p:spPr>
          <a:xfrm>
            <a:off x="3509585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CMOS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的区别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6698203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种类</a:t>
            </a:r>
          </a:p>
        </p:txBody>
      </p:sp>
      <p:sp>
        <p:nvSpPr>
          <p:cNvPr id="5" name="箭头: 右 4">
            <a:extLst>
              <a:ext uri="{FF2B5EF4-FFF2-40B4-BE49-F238E27FC236}">
                <a16:creationId xmlns:a16="http://schemas.microsoft.com/office/drawing/2014/main" id="{7BC5DB60-B5CE-451F-99B9-D9EF3E3D93D9}"/>
              </a:ext>
            </a:extLst>
          </p:cNvPr>
          <p:cNvSpPr/>
          <p:nvPr/>
        </p:nvSpPr>
        <p:spPr>
          <a:xfrm>
            <a:off x="2722118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5883576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9184-2341-4A8B-99D4-2B970A7CCA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A28E4D3-FCEE-4675-B0E4-FF3FDBCA5C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sp>
        <p:nvSpPr>
          <p:cNvPr id="10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9047329" y="2904213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9738063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</a:p>
        </p:txBody>
      </p:sp>
    </p:spTree>
    <p:extLst>
      <p:ext uri="{BB962C8B-B14F-4D97-AF65-F5344CB8AC3E}">
        <p14:creationId xmlns:p14="http://schemas.microsoft.com/office/powerpoint/2010/main" val="1680856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  <p:bldP spid="7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0688DDC6-5377-4658-9E2C-2F181FFDAD8A}"/>
              </a:ext>
            </a:extLst>
          </p:cNvPr>
          <p:cNvSpPr/>
          <p:nvPr/>
        </p:nvSpPr>
        <p:spPr>
          <a:xfrm flipH="1">
            <a:off x="6441624" y="-4360"/>
            <a:ext cx="5750375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C73357D-9CCE-47E8-B78A-7B1E7E6BA5D3}"/>
              </a:ext>
            </a:extLst>
          </p:cNvPr>
          <p:cNvSpPr/>
          <p:nvPr/>
        </p:nvSpPr>
        <p:spPr>
          <a:xfrm rot="19800000" flipH="1">
            <a:off x="5340301" y="1565045"/>
            <a:ext cx="1927670" cy="6188100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id="{B5E737FB-483D-4136-B6A1-863757A94845}"/>
              </a:ext>
            </a:extLst>
          </p:cNvPr>
          <p:cNvSpPr/>
          <p:nvPr/>
        </p:nvSpPr>
        <p:spPr>
          <a:xfrm rot="1829507" flipH="1">
            <a:off x="5335184" y="-941655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7285A68-6DC4-45CE-A767-FE0ACA91C1C6}"/>
              </a:ext>
            </a:extLst>
          </p:cNvPr>
          <p:cNvSpPr txBox="1"/>
          <p:nvPr/>
        </p:nvSpPr>
        <p:spPr>
          <a:xfrm flipH="1">
            <a:off x="6954054" y="2863435"/>
            <a:ext cx="5094590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</a:p>
        </p:txBody>
      </p:sp>
      <p:pic>
        <p:nvPicPr>
          <p:cNvPr id="18" name="图片 17" descr="$$VJDYO5{RAZ(F5WK6_MSXE.png">
            <a:extLst>
              <a:ext uri="{FF2B5EF4-FFF2-40B4-BE49-F238E27FC236}">
                <a16:creationId xmlns:a16="http://schemas.microsoft.com/office/drawing/2014/main" id="{075A6FE5-52B7-4824-A900-8A2A59AC3E6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235" y="1312904"/>
            <a:ext cx="2192066" cy="2232761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53DA048D-55A5-4FBD-8B1B-AC0D859B96D4}"/>
              </a:ext>
            </a:extLst>
          </p:cNvPr>
          <p:cNvSpPr txBox="1"/>
          <p:nvPr/>
        </p:nvSpPr>
        <p:spPr>
          <a:xfrm flipH="1">
            <a:off x="1150581" y="3589767"/>
            <a:ext cx="324578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1380C2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rPr>
              <a:t>谢谢观看！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1380C2"/>
              </a:solidFill>
              <a:effectLst/>
              <a:uLnTx/>
              <a:uFillTx/>
              <a:latin typeface="包图粗黑体" panose="02000800000000000000" pitchFamily="2" charset="-122"/>
              <a:ea typeface="包图粗黑体" panose="02000800000000000000" pitchFamily="2" charset="-122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114DCA73-C762-4BB5-8263-245C2BF41157}"/>
              </a:ext>
            </a:extLst>
          </p:cNvPr>
          <p:cNvCxnSpPr>
            <a:cxnSpLocks/>
          </p:cNvCxnSpPr>
          <p:nvPr/>
        </p:nvCxnSpPr>
        <p:spPr>
          <a:xfrm>
            <a:off x="85344" y="4381582"/>
            <a:ext cx="489322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23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438609" y="1311802"/>
            <a:ext cx="13147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01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918461" y="2908331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定义</a:t>
            </a:r>
          </a:p>
        </p:txBody>
      </p:sp>
    </p:spTree>
    <p:extLst>
      <p:ext uri="{BB962C8B-B14F-4D97-AF65-F5344CB8AC3E}">
        <p14:creationId xmlns:p14="http://schemas.microsoft.com/office/powerpoint/2010/main" val="20149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706" y="880718"/>
            <a:ext cx="11296996" cy="2797048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</a:p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是英文 “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Basic Input Output System”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的缩略语，中文直译即“基本输入输出系统”。硬件上来讲，它是一组固化到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主板上的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ROM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芯片，如图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9-1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所示。软件上来说，它保存着系统设置信息，为计算机提供最底层的、最直接的硬件设置和控制，并且引导系统从外存设备启动。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定义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9" name="图片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347" y="4297038"/>
            <a:ext cx="43053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389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77" y="2289860"/>
            <a:ext cx="11296996" cy="1689052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主要功能为开机自我测试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(POST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Power-On Self-Test)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、保存系统设定值及载入操作系统等。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包含了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设定程序，供用户依照需求自行设定系统参数，使计算机正常工作或执行特定的功能。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定义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47473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642438" y="1311802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4069" y="1311802"/>
            <a:ext cx="1463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02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411385" y="3044279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COMS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的区别</a:t>
            </a:r>
          </a:p>
        </p:txBody>
      </p:sp>
    </p:spTree>
    <p:extLst>
      <p:ext uri="{BB962C8B-B14F-4D97-AF65-F5344CB8AC3E}">
        <p14:creationId xmlns:p14="http://schemas.microsoft.com/office/powerpoint/2010/main" val="30380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768" y="1904915"/>
            <a:ext cx="11296996" cy="2862322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的英文名称为（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Complementary Metal Oxide Semiconductor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），中文意思是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互补金属氧化物半导体存储器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，特指用电池供电的可读写的一种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芯片。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存储芯片，它属于硬件，在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中能够保存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设置参数，它只起到存储的作用。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是软件、是程序，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芯片是固化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程序的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芯片。系统开机时，计算机就加载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程序进行系统自检。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与</a:t>
            </a:r>
            <a:r>
              <a:rPr lang="en-US" altLang="zh-CN" dirty="0"/>
              <a:t>COMS</a:t>
            </a:r>
            <a:r>
              <a:rPr lang="zh-CN" altLang="en-US" dirty="0"/>
              <a:t>区别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41967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829" y="980470"/>
            <a:ext cx="11296996" cy="1689052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目前主板上大多采用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甚至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8M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Bits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 ROM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芯片大多采用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DIP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（双列直插）形式封装。有的为节省空间，采用了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PLCC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形式的封装。为方便更换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芯片，笔记本电脑上的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大多采用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SOJ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封装。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CMOS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BIOS</a:t>
            </a:r>
            <a:r>
              <a:rPr lang="zh-CN" altLang="en-US" dirty="0"/>
              <a:t>与</a:t>
            </a:r>
            <a:r>
              <a:rPr lang="en-US" altLang="zh-CN" dirty="0"/>
              <a:t>COMS</a:t>
            </a:r>
            <a:r>
              <a:rPr lang="zh-CN" altLang="en-US" dirty="0"/>
              <a:t>区别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5" name="图片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176" y="2870026"/>
            <a:ext cx="3608301" cy="293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707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7237" y="1311802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03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719304" y="2908331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种类</a:t>
            </a:r>
          </a:p>
        </p:txBody>
      </p:sp>
    </p:spTree>
    <p:extLst>
      <p:ext uri="{BB962C8B-B14F-4D97-AF65-F5344CB8AC3E}">
        <p14:creationId xmlns:p14="http://schemas.microsoft.com/office/powerpoint/2010/main" val="282509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1986</TotalTime>
  <Words>1317</Words>
  <Application>Microsoft Office PowerPoint</Application>
  <PresentationFormat>宽屏</PresentationFormat>
  <Paragraphs>136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包图粗黑体</vt:lpstr>
      <vt:lpstr>等线</vt:lpstr>
      <vt:lpstr>等线 Light</vt:lpstr>
      <vt:lpstr>微软雅黑</vt:lpstr>
      <vt:lpstr>Arial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</dc:title>
  <dc:creator>user</dc:creator>
  <cp:keywords>user</cp:keywords>
  <dc:description>user</dc:description>
  <cp:lastModifiedBy>游 祖会</cp:lastModifiedBy>
  <cp:revision>198</cp:revision>
  <dcterms:created xsi:type="dcterms:W3CDTF">2017-05-27T04:45:00Z</dcterms:created>
  <dcterms:modified xsi:type="dcterms:W3CDTF">2021-12-10T01:27:11Z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