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24"/>
  </p:notesMasterIdLst>
  <p:handoutMasterIdLst>
    <p:handoutMasterId r:id="rId25"/>
  </p:handoutMasterIdLst>
  <p:sldIdLst>
    <p:sldId id="383" r:id="rId2"/>
    <p:sldId id="360" r:id="rId3"/>
    <p:sldId id="361" r:id="rId4"/>
    <p:sldId id="350" r:id="rId5"/>
    <p:sldId id="362" r:id="rId6"/>
    <p:sldId id="372" r:id="rId7"/>
    <p:sldId id="381" r:id="rId8"/>
    <p:sldId id="375" r:id="rId9"/>
    <p:sldId id="371" r:id="rId10"/>
    <p:sldId id="376" r:id="rId11"/>
    <p:sldId id="377" r:id="rId12"/>
    <p:sldId id="363" r:id="rId13"/>
    <p:sldId id="292" r:id="rId14"/>
    <p:sldId id="364" r:id="rId15"/>
    <p:sldId id="293" r:id="rId16"/>
    <p:sldId id="378" r:id="rId17"/>
    <p:sldId id="379" r:id="rId18"/>
    <p:sldId id="380" r:id="rId19"/>
    <p:sldId id="382" r:id="rId20"/>
    <p:sldId id="366" r:id="rId21"/>
    <p:sldId id="295" r:id="rId22"/>
    <p:sldId id="367" r:id="rId23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23A5D096-13E9-4E50-9C45-814A7D1A68D8}">
          <p14:sldIdLst>
            <p14:sldId id="383"/>
            <p14:sldId id="360"/>
            <p14:sldId id="361"/>
            <p14:sldId id="350"/>
            <p14:sldId id="362"/>
            <p14:sldId id="372"/>
            <p14:sldId id="381"/>
            <p14:sldId id="375"/>
            <p14:sldId id="371"/>
            <p14:sldId id="376"/>
            <p14:sldId id="377"/>
            <p14:sldId id="363"/>
            <p14:sldId id="292"/>
            <p14:sldId id="364"/>
            <p14:sldId id="293"/>
            <p14:sldId id="378"/>
            <p14:sldId id="379"/>
            <p14:sldId id="380"/>
            <p14:sldId id="382"/>
            <p14:sldId id="366"/>
            <p14:sldId id="295"/>
            <p14:sldId id="3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杨 智勇" initials="" lastIdx="0" clrIdx="0"/>
  <p:cmAuthor id="2" name="Cikey" initials="C" lastIdx="2" clrIdx="1">
    <p:extLst>
      <p:ext uri="{19B8F6BF-5375-455C-9EA6-DF929625EA0E}">
        <p15:presenceInfo xmlns:p15="http://schemas.microsoft.com/office/powerpoint/2012/main" userId="Cike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6EA3"/>
    <a:srgbClr val="FF6600"/>
    <a:srgbClr val="C85100"/>
    <a:srgbClr val="1380C2"/>
    <a:srgbClr val="47ACC0"/>
    <a:srgbClr val="027DC1"/>
    <a:srgbClr val="48AEC0"/>
    <a:srgbClr val="00B8FF"/>
    <a:srgbClr val="A4E2EE"/>
    <a:srgbClr val="286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79" autoAdjust="0"/>
    <p:restoredTop sz="94660"/>
  </p:normalViewPr>
  <p:slideViewPr>
    <p:cSldViewPr snapToGrid="0">
      <p:cViewPr>
        <p:scale>
          <a:sx n="68" d="100"/>
          <a:sy n="68" d="100"/>
        </p:scale>
        <p:origin x="413" y="4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2198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5B35B91B-2992-4F75-9830-02F7B62073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12CD464-7437-46BE-A987-9D20071DC21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51EC9-E28A-4A55-BF23-E876B409030F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666ACBF-D811-4940-B866-55DEF64722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8FBB90C-3D6B-4C50-8F10-00229B96F9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98A2A-A87E-4FA7-A9D5-3D44E5BC3D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888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8412C8-1944-421F-9CFA-723DABCF8EA0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8673C-053B-4D53-8029-F2B503BE92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083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16395A-574A-4E1F-BB54-2EA6695248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A9E6825-D0A0-4CDA-8453-CA7D9E0309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B647D6D-63E8-49A6-B714-0B02B4ACE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D7A21BB-61AC-4D67-997B-1A984BD24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128EFC7-AB21-4922-AF67-9A6F5018E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783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32D734-2244-4F78-B4E2-194E33B67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FADEC40-4714-4BF4-8174-ADA65709AA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6D888B0-053D-496C-9C86-90734831D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5B99D6F-929D-44DE-8456-49D7BC085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3CD1419-0CA0-4B18-9977-76DE2B5FB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492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2E869DE-B323-4446-8BBE-FEC35DD344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35D1F04-D58F-4C5B-9D85-1D5E07DA88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DB52AB9-EC25-46EF-BDA1-198A376C4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783439E-4B6B-4BF4-973A-AC0B11BE2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4D0A798-589B-4A30-907A-9A69F5086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444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55344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7176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日期占位符 2">
            <a:extLst>
              <a:ext uri="{FF2B5EF4-FFF2-40B4-BE49-F238E27FC236}">
                <a16:creationId xmlns:a16="http://schemas.microsoft.com/office/drawing/2014/main" id="{2E2ABB28-EE32-4244-9A36-67DD97EE81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15" name="页脚占位符 3">
            <a:extLst>
              <a:ext uri="{FF2B5EF4-FFF2-40B4-BE49-F238E27FC236}">
                <a16:creationId xmlns:a16="http://schemas.microsoft.com/office/drawing/2014/main" id="{10AB67AE-0F8E-4854-B4F0-E426327E0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23" name="灯片编号占位符 4">
            <a:extLst>
              <a:ext uri="{FF2B5EF4-FFF2-40B4-BE49-F238E27FC236}">
                <a16:creationId xmlns:a16="http://schemas.microsoft.com/office/drawing/2014/main" id="{737D17F2-7D36-4A2A-A02E-7BC5A95E3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6" name="文本占位符 3">
            <a:extLst>
              <a:ext uri="{FF2B5EF4-FFF2-40B4-BE49-F238E27FC236}">
                <a16:creationId xmlns:a16="http://schemas.microsoft.com/office/drawing/2014/main" id="{B9BAD881-008C-4F85-8DB9-14D95EF1F248}"/>
              </a:ext>
            </a:extLst>
          </p:cNvPr>
          <p:cNvSpPr txBox="1"/>
          <p:nvPr userDrawn="1"/>
        </p:nvSpPr>
        <p:spPr>
          <a:xfrm>
            <a:off x="431687" y="56254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3930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6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2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8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9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7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3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32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29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CE0B4490-9C48-4A9B-82FE-FBC1847E7526}"/>
              </a:ext>
            </a:extLst>
          </p:cNvPr>
          <p:cNvCxnSpPr/>
          <p:nvPr userDrawn="1"/>
        </p:nvCxnSpPr>
        <p:spPr>
          <a:xfrm flipV="1">
            <a:off x="509620" y="685935"/>
            <a:ext cx="4752340" cy="381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日期占位符 2">
            <a:extLst>
              <a:ext uri="{FF2B5EF4-FFF2-40B4-BE49-F238E27FC236}">
                <a16:creationId xmlns:a16="http://schemas.microsoft.com/office/drawing/2014/main" id="{4FFF152A-5DDF-4655-BCD1-3A0ED9C7F4D6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F288E0-7875-42C4-84C8-98DBBD3BF4D2}" type="datetimeFigureOut">
              <a:rPr lang="zh-CN" altLang="en-US" smtClean="0"/>
              <a:pPr/>
              <a:t>2021/12/9</a:t>
            </a:fld>
            <a:endParaRPr lang="zh-CN" altLang="en-US"/>
          </a:p>
        </p:txBody>
      </p:sp>
      <p:sp>
        <p:nvSpPr>
          <p:cNvPr id="31" name="灯片编号占位符 4">
            <a:extLst>
              <a:ext uri="{FF2B5EF4-FFF2-40B4-BE49-F238E27FC236}">
                <a16:creationId xmlns:a16="http://schemas.microsoft.com/office/drawing/2014/main" id="{8C4F9CF7-7E22-423B-AC85-B62EC3EFD7E0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4" name="文本占位符 3">
            <a:extLst>
              <a:ext uri="{FF2B5EF4-FFF2-40B4-BE49-F238E27FC236}">
                <a16:creationId xmlns:a16="http://schemas.microsoft.com/office/drawing/2014/main" id="{C1CF06DE-BF20-42F5-8C10-C6FFDE1E8476}"/>
              </a:ext>
            </a:extLst>
          </p:cNvPr>
          <p:cNvSpPr txBox="1"/>
          <p:nvPr userDrawn="1"/>
        </p:nvSpPr>
        <p:spPr>
          <a:xfrm>
            <a:off x="431687" y="56254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3930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6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2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8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9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7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3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32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29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7B565C0F-676F-4313-A9CA-27B67C8647E9}"/>
              </a:ext>
            </a:extLst>
          </p:cNvPr>
          <p:cNvCxnSpPr/>
          <p:nvPr userDrawn="1"/>
        </p:nvCxnSpPr>
        <p:spPr>
          <a:xfrm flipV="1">
            <a:off x="509620" y="685935"/>
            <a:ext cx="4752340" cy="381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>
            <a:extLst>
              <a:ext uri="{FF2B5EF4-FFF2-40B4-BE49-F238E27FC236}">
                <a16:creationId xmlns:a16="http://schemas.microsoft.com/office/drawing/2014/main" id="{11BC5C02-BDD4-4C3E-B09D-C56D5743F0FC}"/>
              </a:ext>
            </a:extLst>
          </p:cNvPr>
          <p:cNvSpPr/>
          <p:nvPr userDrawn="1"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3659AF98-681F-4185-B4DF-C2286E82821D}"/>
              </a:ext>
            </a:extLst>
          </p:cNvPr>
          <p:cNvSpPr/>
          <p:nvPr userDrawn="1"/>
        </p:nvSpPr>
        <p:spPr>
          <a:xfrm>
            <a:off x="250667" y="677919"/>
            <a:ext cx="11892196" cy="5556738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EC20717D-C34A-4B3F-B3AB-6F649DEA126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4295" y="0"/>
            <a:ext cx="1298028" cy="1447800"/>
          </a:xfrm>
          <a:prstGeom prst="rect">
            <a:avLst/>
          </a:prstGeom>
        </p:spPr>
      </p:pic>
      <p:sp>
        <p:nvSpPr>
          <p:cNvPr id="43" name="灯片编号占位符 4">
            <a:extLst>
              <a:ext uri="{FF2B5EF4-FFF2-40B4-BE49-F238E27FC236}">
                <a16:creationId xmlns:a16="http://schemas.microsoft.com/office/drawing/2014/main" id="{76517BCF-8CB0-484F-8B40-72F835D015F2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45" name="Rounded Rectangle 11">
            <a:extLst>
              <a:ext uri="{FF2B5EF4-FFF2-40B4-BE49-F238E27FC236}">
                <a16:creationId xmlns:a16="http://schemas.microsoft.com/office/drawing/2014/main" id="{E3A582C3-B52C-42CD-B19A-495F16540CEC}"/>
              </a:ext>
            </a:extLst>
          </p:cNvPr>
          <p:cNvSpPr>
            <a:spLocks noChangeAspect="1"/>
          </p:cNvSpPr>
          <p:nvPr userDrawn="1"/>
        </p:nvSpPr>
        <p:spPr>
          <a:xfrm>
            <a:off x="1306288" y="94859"/>
            <a:ext cx="549910" cy="550545"/>
          </a:xfrm>
          <a:prstGeom prst="roundRect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4" tIns="43347" rIns="86694" bIns="43347" rtlCol="0" anchor="ctr" anchorCtr="0"/>
          <a:lstStyle/>
          <a:p>
            <a:pPr algn="ctr">
              <a:lnSpc>
                <a:spcPct val="120000"/>
              </a:lnSpc>
            </a:pPr>
            <a:endParaRPr lang="en-US" sz="211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7" name="文本占位符 3">
            <a:extLst>
              <a:ext uri="{FF2B5EF4-FFF2-40B4-BE49-F238E27FC236}">
                <a16:creationId xmlns:a16="http://schemas.microsoft.com/office/drawing/2014/main" id="{D57B497E-8717-483F-B513-8F322F1E7CD1}"/>
              </a:ext>
            </a:extLst>
          </p:cNvPr>
          <p:cNvSpPr txBox="1"/>
          <p:nvPr userDrawn="1"/>
        </p:nvSpPr>
        <p:spPr>
          <a:xfrm>
            <a:off x="1856085" y="127374"/>
            <a:ext cx="3582524" cy="558075"/>
          </a:xfrm>
          <a:prstGeom prst="rect">
            <a:avLst/>
          </a:prstGeom>
        </p:spPr>
        <p:txBody>
          <a:bodyPr anchor="ctr"/>
          <a:lstStyle>
            <a:lvl1pPr marL="0" indent="0" algn="l" defTabSz="963930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6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2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8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9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7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3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32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29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49AC9741-F591-4A59-AC2C-C31ABBD9EC3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02428" y="173115"/>
            <a:ext cx="3694436" cy="392524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9C360E1E-97B0-44A9-935B-F6BF2BB8A5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25438" y="186021"/>
            <a:ext cx="503237" cy="366712"/>
          </a:xfrm>
        </p:spPr>
        <p:txBody>
          <a:bodyPr>
            <a:noAutofit/>
          </a:bodyPr>
          <a:lstStyle>
            <a:lvl1pPr marL="0" indent="0" algn="ctr">
              <a:buNone/>
              <a:defRPr sz="211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77111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FAD0AC-12AE-4882-871B-36E271E41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C9C85AA-784E-4CBF-B6A5-7503436AE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1837A2D-0468-477B-96E4-1E82BA7BF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BD612EF-0089-43D8-9BB4-9493AD726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68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92FFFB-405D-4E01-986A-9693071BA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49BEF75-C49F-4E17-8019-191EEEA24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A339473-2B7D-4824-A442-8E79833E1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485F89B-CF72-48A4-AE49-A2E92F45B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66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2684F3-47A1-4DD8-852A-633230DA4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D69B01-3431-4132-A6DF-583D7618E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5F4916E-1375-4C80-8E9D-81748AABF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65C2787-1CB0-497E-B1E7-90A7CAF38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E74290-A6C7-48F3-A6B1-69446CDB9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740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07DD46-7EBA-4773-90F7-94347BA97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C30C6F2-2DDC-436E-B624-2B8D24F40A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2C8922-F181-4605-B955-22613FF31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7D39B41-C6BC-4F38-B725-F4900C9E2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EC6A2E9-FB2F-4CEE-B0F2-1F569FA07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022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5FCBDD-056A-41DB-B325-D298C0030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8EF721E-F998-4227-AB7C-F7C451366B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BD7FD14-1A6E-406C-94EF-F7543E0355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CEE2239-868F-48CC-BFB2-52AF4E0A4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306D1BB-0B98-4B02-8573-68FF1C5B9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7581F06-0C10-4D3D-8221-D8B3D49AA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5615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652085-D062-4CD1-959F-B3186F301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C8B03A3-56D2-4DB6-86D8-EE63F15D78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16FC3B9-0312-4A75-86D7-5DA5BEBC12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2B0B8A1C-FA2E-4D4C-8418-055F75BA07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07AD075-5FC6-4899-A7A8-445540FB62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0D8CC0D-B7BB-42EC-AD0C-924AA709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83710D8-8009-4247-9FEB-E421F2516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7D70954-445B-4F9D-B48C-526BED162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2E5698ED-C9D1-4D78-865D-C81D20F336B3}"/>
              </a:ext>
            </a:extLst>
          </p:cNvPr>
          <p:cNvSpPr/>
          <p:nvPr userDrawn="1"/>
        </p:nvSpPr>
        <p:spPr>
          <a:xfrm>
            <a:off x="8801478" y="64501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748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1B7B2A-FC41-4FB1-A544-AB2BBE2CB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7228E5E-65AE-4F34-B0B8-DEE527DD7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4B3D832-FC7A-46C8-ABBF-5D848A9CC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B6C78B8-8FE3-4DC3-A4BF-433328565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888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CDBACCF-E067-4824-8D33-9BACAB842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F11EB-EE22-4A29-ACE1-B37D2B8B666D}" type="datetimeFigureOut">
              <a:rPr lang="zh-CN" altLang="en-US" smtClean="0"/>
              <a:pPr/>
              <a:t>2021/12/9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F4F5D4F-144A-4535-A844-346A587EC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A150A24-81F0-47FA-9ABE-E7FDE9AF0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75C6-AC50-43A7-A36F-F1E13AC0D3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4694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1465BF-5EA0-4C63-9DC6-16B34D7D6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59F7A51-CF24-4F0F-BC04-1600C7AA3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D871F3C-1943-4ED2-A7CA-3593E87B80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9763BBF-441C-4BC8-9785-52C638554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44F7483-5CA4-4DF3-B6FB-64E70CD52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A118D00-D4F2-4AA6-B912-F300B0772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153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639918-3EE2-4663-8BDA-06CA8DAB1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8A26562-5C3E-4549-88AA-45591E8EBB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8CF4A98-3501-47EE-AA8F-94F860A7CB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EA7E200-5BC3-4735-A5A5-F06C82AA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46D29CD-8486-4E16-822E-BFB10DF76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D57433D-A6D6-4CBB-A421-842D27DFF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499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9EE68F7-3AB6-4F6C-A94C-C4C8C0EED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D294EED-A68F-402C-957A-E242DB31E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2139F31-BE2B-4906-923F-DFE9C2DCB8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F1B4585-E419-41E4-9CDF-4099D424E3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A293F7F-B7E2-4BED-866A-7328E97D2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11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79" r:id="rId13"/>
    <p:sldLayoutId id="2147483698" r:id="rId14"/>
    <p:sldLayoutId id="2147483660" r:id="rId15"/>
    <p:sldLayoutId id="214748366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:a16="http://schemas.microsoft.com/office/drawing/2014/main" id="{8CB49799-B821-49EB-AE65-DE63A21DE5E9}"/>
              </a:ext>
            </a:extLst>
          </p:cNvPr>
          <p:cNvGrpSpPr/>
          <p:nvPr/>
        </p:nvGrpSpPr>
        <p:grpSpPr>
          <a:xfrm>
            <a:off x="6019060" y="0"/>
            <a:ext cx="6268896" cy="6858000"/>
            <a:chOff x="6343708" y="0"/>
            <a:chExt cx="5944248" cy="6858000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C163A630-108F-44CA-9E8F-0FDD29F035C0}"/>
                </a:ext>
              </a:extLst>
            </p:cNvPr>
            <p:cNvSpPr/>
            <p:nvPr/>
          </p:nvSpPr>
          <p:spPr>
            <a:xfrm>
              <a:off x="6343708" y="0"/>
              <a:ext cx="5944248" cy="6858000"/>
            </a:xfrm>
            <a:prstGeom prst="rect">
              <a:avLst/>
            </a:prstGeom>
            <a:gradFill>
              <a:gsLst>
                <a:gs pos="0">
                  <a:srgbClr val="2869A1"/>
                </a:gs>
                <a:gs pos="33000">
                  <a:srgbClr val="2783AC"/>
                </a:gs>
                <a:gs pos="66000">
                  <a:srgbClr val="249CB5"/>
                </a:gs>
                <a:gs pos="100000">
                  <a:srgbClr val="20ABBE"/>
                </a:gs>
              </a:gsLst>
              <a:lin ang="21594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F10F190B-1DEA-41D6-9BF1-9E219338B0D8}"/>
                </a:ext>
              </a:extLst>
            </p:cNvPr>
            <p:cNvSpPr/>
            <p:nvPr/>
          </p:nvSpPr>
          <p:spPr>
            <a:xfrm>
              <a:off x="6615288" y="324556"/>
              <a:ext cx="5366043" cy="62088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id="{F548B378-7019-4D2D-8E90-A08F2950EFB8}"/>
              </a:ext>
            </a:extLst>
          </p:cNvPr>
          <p:cNvSpPr txBox="1"/>
          <p:nvPr/>
        </p:nvSpPr>
        <p:spPr>
          <a:xfrm>
            <a:off x="7924799" y="764873"/>
            <a:ext cx="4056532" cy="1015663"/>
          </a:xfrm>
          <a:prstGeom prst="rect">
            <a:avLst/>
          </a:prstGeom>
          <a:solidFill>
            <a:srgbClr val="20AABD"/>
          </a:solidFill>
          <a:ln>
            <a:noFill/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计算机组装与维护</a:t>
            </a:r>
            <a:endParaRPr lang="en-US" altLang="zh-CN" sz="32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（第二版）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5CECC382-FF08-47B2-BF1C-4AA2EADFF99D}"/>
              </a:ext>
            </a:extLst>
          </p:cNvPr>
          <p:cNvSpPr/>
          <p:nvPr/>
        </p:nvSpPr>
        <p:spPr>
          <a:xfrm>
            <a:off x="-74208" y="0"/>
            <a:ext cx="6382871" cy="685800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任意多边形: 形状 22">
            <a:extLst>
              <a:ext uri="{FF2B5EF4-FFF2-40B4-BE49-F238E27FC236}">
                <a16:creationId xmlns:a16="http://schemas.microsoft.com/office/drawing/2014/main" id="{4721F032-B693-461C-A369-471C589D651D}"/>
              </a:ext>
            </a:extLst>
          </p:cNvPr>
          <p:cNvSpPr/>
          <p:nvPr/>
        </p:nvSpPr>
        <p:spPr>
          <a:xfrm rot="1800000">
            <a:off x="5650387" y="1591335"/>
            <a:ext cx="1927670" cy="6141278"/>
          </a:xfrm>
          <a:custGeom>
            <a:avLst/>
            <a:gdLst>
              <a:gd name="connsiteX0" fmla="*/ 0 w 1927670"/>
              <a:gd name="connsiteY0" fmla="*/ 0 h 6188100"/>
              <a:gd name="connsiteX1" fmla="*/ 1925077 w 1927670"/>
              <a:gd name="connsiteY1" fmla="*/ 1089521 h 6188100"/>
              <a:gd name="connsiteX2" fmla="*/ 1925077 w 1927670"/>
              <a:gd name="connsiteY2" fmla="*/ 3430821 h 6188100"/>
              <a:gd name="connsiteX3" fmla="*/ 1927670 w 1927670"/>
              <a:gd name="connsiteY3" fmla="*/ 3429324 h 6188100"/>
              <a:gd name="connsiteX4" fmla="*/ 1927670 w 1927670"/>
              <a:gd name="connsiteY4" fmla="*/ 5076656 h 6188100"/>
              <a:gd name="connsiteX5" fmla="*/ 2593 w 1927670"/>
              <a:gd name="connsiteY5" fmla="*/ 6188100 h 6188100"/>
              <a:gd name="connsiteX6" fmla="*/ 2593 w 1927670"/>
              <a:gd name="connsiteY6" fmla="*/ 6176626 h 6188100"/>
              <a:gd name="connsiteX7" fmla="*/ 0 w 1927670"/>
              <a:gd name="connsiteY7" fmla="*/ 6176626 h 618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7670" h="6188100">
                <a:moveTo>
                  <a:pt x="0" y="0"/>
                </a:moveTo>
                <a:lnTo>
                  <a:pt x="1925077" y="1089521"/>
                </a:lnTo>
                <a:lnTo>
                  <a:pt x="1925077" y="3430821"/>
                </a:lnTo>
                <a:lnTo>
                  <a:pt x="1927670" y="3429324"/>
                </a:lnTo>
                <a:lnTo>
                  <a:pt x="1927670" y="5076656"/>
                </a:lnTo>
                <a:lnTo>
                  <a:pt x="2593" y="6188100"/>
                </a:lnTo>
                <a:lnTo>
                  <a:pt x="2593" y="6176626"/>
                </a:lnTo>
                <a:lnTo>
                  <a:pt x="0" y="6176626"/>
                </a:lnTo>
                <a:close/>
              </a:path>
            </a:pathLst>
          </a:custGeom>
          <a:gradFill flip="none" rotWithShape="1"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: 形状 23">
            <a:extLst>
              <a:ext uri="{FF2B5EF4-FFF2-40B4-BE49-F238E27FC236}">
                <a16:creationId xmlns:a16="http://schemas.microsoft.com/office/drawing/2014/main" id="{84D91303-D4A4-4BDB-9E18-7792226F7AB4}"/>
              </a:ext>
            </a:extLst>
          </p:cNvPr>
          <p:cNvSpPr/>
          <p:nvPr/>
        </p:nvSpPr>
        <p:spPr>
          <a:xfrm rot="19770493">
            <a:off x="5639979" y="-915587"/>
            <a:ext cx="1925077" cy="6177680"/>
          </a:xfrm>
          <a:custGeom>
            <a:avLst/>
            <a:gdLst>
              <a:gd name="connsiteX0" fmla="*/ 0 w 1925077"/>
              <a:gd name="connsiteY0" fmla="*/ 0 h 6177680"/>
              <a:gd name="connsiteX1" fmla="*/ 1925077 w 1925077"/>
              <a:gd name="connsiteY1" fmla="*/ 1133585 h 6177680"/>
              <a:gd name="connsiteX2" fmla="*/ 1925077 w 1925077"/>
              <a:gd name="connsiteY2" fmla="*/ 5088169 h 6177680"/>
              <a:gd name="connsiteX3" fmla="*/ 0 w 1925077"/>
              <a:gd name="connsiteY3" fmla="*/ 6177680 h 61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5077" h="6177680">
                <a:moveTo>
                  <a:pt x="0" y="0"/>
                </a:moveTo>
                <a:lnTo>
                  <a:pt x="1925077" y="1133585"/>
                </a:lnTo>
                <a:lnTo>
                  <a:pt x="1925077" y="5088169"/>
                </a:lnTo>
                <a:lnTo>
                  <a:pt x="0" y="6177680"/>
                </a:lnTo>
                <a:close/>
              </a:path>
            </a:pathLst>
          </a:custGeom>
          <a:gradFill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61F5C132-4334-409B-ACC4-D38FFEDFBED0}"/>
              </a:ext>
            </a:extLst>
          </p:cNvPr>
          <p:cNvCxnSpPr>
            <a:cxnSpLocks/>
          </p:cNvCxnSpPr>
          <p:nvPr/>
        </p:nvCxnSpPr>
        <p:spPr>
          <a:xfrm>
            <a:off x="633592" y="3399667"/>
            <a:ext cx="494867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A4A0B02D-CA56-42A6-947B-48067D54286F}"/>
              </a:ext>
            </a:extLst>
          </p:cNvPr>
          <p:cNvSpPr txBox="1"/>
          <p:nvPr/>
        </p:nvSpPr>
        <p:spPr>
          <a:xfrm>
            <a:off x="572140" y="2859325"/>
            <a:ext cx="5071576" cy="5152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项目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 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认识中央处理器</a:t>
            </a:r>
          </a:p>
        </p:txBody>
      </p:sp>
      <p:pic>
        <p:nvPicPr>
          <p:cNvPr id="27" name="图片 26" descr="73e5f5811aab5673afcaa99032383457">
            <a:extLst>
              <a:ext uri="{FF2B5EF4-FFF2-40B4-BE49-F238E27FC236}">
                <a16:creationId xmlns:a16="http://schemas.microsoft.com/office/drawing/2014/main" id="{BA9A4A8F-F930-4FDF-A139-CF631C074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5793" y="2106559"/>
            <a:ext cx="3373021" cy="320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0397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7675">
        <p15:prstTrans prst="peelOff"/>
      </p:transition>
    </mc:Choice>
    <mc:Fallback xmlns="">
      <p:transition spd="slow" advTm="767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E8082E5-2893-4829-B8D7-96EE67DE7365}"/>
              </a:ext>
            </a:extLst>
          </p:cNvPr>
          <p:cNvSpPr/>
          <p:nvPr/>
        </p:nvSpPr>
        <p:spPr>
          <a:xfrm>
            <a:off x="839585" y="1263856"/>
            <a:ext cx="10567139" cy="3231654"/>
          </a:xfrm>
          <a:prstGeom prst="rect">
            <a:avLst/>
          </a:prstGeom>
          <a:solidFill>
            <a:srgbClr val="296EA3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外频和倍频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的外频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通常为系统总线的工作频率（系统时钟频率），即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与周边设备传输数据的频率，具体是指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到芯片组之间的总线速度。</a:t>
            </a:r>
          </a:p>
          <a:p>
            <a:pPr indent="457200"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倍频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全称是倍频系数。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的核心工作频率与外频之间存在着一个比值关系，这个比值就是倍频系数，简称倍频。</a:t>
            </a:r>
          </a:p>
          <a:p>
            <a:endParaRPr lang="zh-CN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CPU</a:t>
            </a:r>
            <a:r>
              <a:rPr lang="zh-CN" altLang="en-US" dirty="0"/>
              <a:t>的性能指标</a:t>
            </a:r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81094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E8082E5-2893-4829-B8D7-96EE67DE7365}"/>
              </a:ext>
            </a:extLst>
          </p:cNvPr>
          <p:cNvSpPr/>
          <p:nvPr/>
        </p:nvSpPr>
        <p:spPr>
          <a:xfrm>
            <a:off x="839585" y="1263856"/>
            <a:ext cx="10567139" cy="4524315"/>
          </a:xfrm>
          <a:prstGeom prst="rect">
            <a:avLst/>
          </a:prstGeom>
          <a:solidFill>
            <a:srgbClr val="296EA3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核心数量</a:t>
            </a:r>
          </a:p>
          <a:p>
            <a:pPr indent="457200">
              <a:lnSpc>
                <a:spcPct val="150000"/>
              </a:lnSpc>
            </a:pP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核心数是指物理上，也就是硬件上存在着几个核心。比如，双核就是包括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个相对独立的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核心单元组，四核就包含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个相对独立的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核心单元组，八核同样以此类推。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缓存</a:t>
            </a:r>
          </a:p>
          <a:p>
            <a:pPr indent="457200">
              <a:lnSpc>
                <a:spcPct val="150000"/>
              </a:lnSpc>
            </a:pP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缓存是指快速设备与慢速设备间的存储缓存区。在读取资料时，会先从硬盘中将数据载入内存中，然后再放入可以快速访问的缓存区，之后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便可直接从缓存中提取数据，节省等待时间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CPU</a:t>
            </a:r>
            <a:r>
              <a:rPr lang="zh-CN" altLang="en-US" dirty="0"/>
              <a:t>的性能指标</a:t>
            </a:r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5762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65671" y="1311802"/>
            <a:ext cx="14606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04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</a:t>
            </a:r>
            <a:r>
              <a:rPr lang="en-US" altLang="zh-CN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的参数</a:t>
            </a:r>
          </a:p>
        </p:txBody>
      </p:sp>
    </p:spTree>
    <p:extLst>
      <p:ext uri="{BB962C8B-B14F-4D97-AF65-F5344CB8AC3E}">
        <p14:creationId xmlns:p14="http://schemas.microsoft.com/office/powerpoint/2010/main" val="417691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956558" y="1008385"/>
            <a:ext cx="9826273" cy="1144031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选用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i9-11900K 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参数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主要参数均在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表面标识出来。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Intel 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的每个参数的含义。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DA5416-D027-4D4F-BA5F-38066EB2B2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认识</a:t>
            </a:r>
            <a:r>
              <a:rPr lang="en-US" altLang="zh-CN" dirty="0"/>
              <a:t>CPU</a:t>
            </a:r>
            <a:r>
              <a:rPr lang="zh-CN" altLang="en-US" dirty="0"/>
              <a:t>参数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4C201A6-C77B-4003-BC0D-8A11579EBD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488" y="2256125"/>
            <a:ext cx="3674412" cy="365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5782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43229" y="1311802"/>
            <a:ext cx="15055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05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安装</a:t>
            </a:r>
            <a:r>
              <a:rPr lang="en-US" altLang="zh-CN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endParaRPr lang="zh-CN" altLang="en-US" sz="4400" b="1" dirty="0">
              <a:solidFill>
                <a:srgbClr val="296EA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028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1105593" y="965674"/>
            <a:ext cx="10299469" cy="58811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在安装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前，需要准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、硅脂、风扇、螺丝刀等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400FA2-CD28-4509-B35C-2860ABABF33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安装</a:t>
            </a:r>
            <a:r>
              <a:rPr lang="en-US" altLang="zh-CN" dirty="0"/>
              <a:t>CPU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3028F8C-748B-41E8-9976-3EC46F40DAB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05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593" y="2596947"/>
            <a:ext cx="2094628" cy="208311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4428" y="2788140"/>
            <a:ext cx="2734364" cy="149291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2999" y="2399668"/>
            <a:ext cx="2190382" cy="228039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62566" y="2839138"/>
            <a:ext cx="2561416" cy="159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3857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906087" y="949049"/>
            <a:ext cx="10299469" cy="1754326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打开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插座上的金属框，首先用力下压、侧移压杆，该操作尽量双手操作，一手拉拉杆，一手打开口盖，然后将主板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插槽的保护盖打开，如图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下图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所示。将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的两个凹槽对应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插槽中的凸点，即可正确安装。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400FA2-CD28-4509-B35C-2860ABABF33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安装</a:t>
            </a:r>
            <a:r>
              <a:rPr lang="en-US" altLang="zh-CN" dirty="0"/>
              <a:t>CPU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3028F8C-748B-41E8-9976-3EC46F40DAB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05</a:t>
            </a:r>
            <a:endParaRPr lang="zh-CN" altLang="en-US" dirty="0"/>
          </a:p>
        </p:txBody>
      </p:sp>
      <p:pic>
        <p:nvPicPr>
          <p:cNvPr id="10" name="图片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298" y="2941748"/>
            <a:ext cx="3578369" cy="292703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963595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906087" y="949049"/>
            <a:ext cx="10590415" cy="461665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上的凹槽与主板上的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插槽凸点对齐安装即可，如图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所示。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400FA2-CD28-4509-B35C-2860ABABF33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安装</a:t>
            </a:r>
            <a:r>
              <a:rPr lang="en-US" altLang="zh-CN" dirty="0"/>
              <a:t>CPU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3028F8C-748B-41E8-9976-3EC46F40DAB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05</a:t>
            </a:r>
            <a:endParaRPr lang="zh-CN" altLang="en-US" dirty="0"/>
          </a:p>
        </p:txBody>
      </p:sp>
      <p:pic>
        <p:nvPicPr>
          <p:cNvPr id="6" name="图片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3484" y="1881845"/>
            <a:ext cx="3975619" cy="298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18663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906087" y="949049"/>
            <a:ext cx="10590415" cy="1135054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盖好保护盖，将拉杆拉回原处，如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图所示。如果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散热器底部没有硅脂，则需要在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上涂抹散热硅脂。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400FA2-CD28-4509-B35C-2860ABABF33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安装</a:t>
            </a:r>
            <a:r>
              <a:rPr lang="en-US" altLang="zh-CN" dirty="0"/>
              <a:t>CPU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3028F8C-748B-41E8-9976-3EC46F40DAB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05</a:t>
            </a:r>
            <a:endParaRPr lang="zh-CN" altLang="en-US" dirty="0"/>
          </a:p>
        </p:txBody>
      </p:sp>
      <p:pic>
        <p:nvPicPr>
          <p:cNvPr id="7" name="图片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989" y="2363814"/>
            <a:ext cx="3915440" cy="355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37126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906087" y="949049"/>
            <a:ext cx="10590415" cy="1754326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安装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风扇，将散热器的塑料针脚卡扣与主板（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插槽四周）的四个圆孔对齐之后，分别以角线的方式用力往下压，即可将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风扇固定到主板上，再将散热器的供电线连接至主板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CPU-FAN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的插座上，如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图所示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400FA2-CD28-4509-B35C-2860ABABF33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安装</a:t>
            </a:r>
            <a:r>
              <a:rPr lang="en-US" altLang="zh-CN" dirty="0"/>
              <a:t>CPU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3028F8C-748B-41E8-9976-3EC46F40DAB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05</a:t>
            </a:r>
            <a:endParaRPr lang="zh-CN" altLang="en-US" dirty="0"/>
          </a:p>
        </p:txBody>
      </p:sp>
      <p:pic>
        <p:nvPicPr>
          <p:cNvPr id="8" name="图片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0500" y="2869074"/>
            <a:ext cx="3921587" cy="3074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91796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55EB95E4-31F4-4CC1-9E84-7FF90C4283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7" t="1167" r="36095" b="14783"/>
          <a:stretch/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8A0F723E-0201-4AE2-945D-62FFF38C56AB}"/>
              </a:ext>
            </a:extLst>
          </p:cNvPr>
          <p:cNvSpPr/>
          <p:nvPr/>
        </p:nvSpPr>
        <p:spPr>
          <a:xfrm>
            <a:off x="-14288" y="2495550"/>
            <a:ext cx="5157787" cy="2196000"/>
          </a:xfrm>
          <a:prstGeom prst="rect">
            <a:avLst/>
          </a:prstGeom>
          <a:gradFill flip="none" rotWithShape="1">
            <a:gsLst>
              <a:gs pos="0">
                <a:srgbClr val="2869A1"/>
              </a:gs>
              <a:gs pos="33000">
                <a:srgbClr val="2783AC">
                  <a:alpha val="90000"/>
                </a:srgbClr>
              </a:gs>
              <a:gs pos="66000">
                <a:srgbClr val="249CB5">
                  <a:alpha val="80000"/>
                </a:srgbClr>
              </a:gs>
              <a:gs pos="100000">
                <a:srgbClr val="20ABBE">
                  <a:alpha val="7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C8A0D5F-9430-48AD-9C84-7D106352D2F1}"/>
              </a:ext>
            </a:extLst>
          </p:cNvPr>
          <p:cNvSpPr txBox="1"/>
          <p:nvPr/>
        </p:nvSpPr>
        <p:spPr>
          <a:xfrm>
            <a:off x="1095375" y="2952690"/>
            <a:ext cx="29527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FE61A87-B3F1-4176-993B-D67DDC10BC71}"/>
              </a:ext>
            </a:extLst>
          </p:cNvPr>
          <p:cNvSpPr txBox="1"/>
          <p:nvPr/>
        </p:nvSpPr>
        <p:spPr>
          <a:xfrm>
            <a:off x="1095375" y="3675554"/>
            <a:ext cx="2952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9DC0B614-288C-445A-A82F-842B1AC7AAD1}"/>
              </a:ext>
            </a:extLst>
          </p:cNvPr>
          <p:cNvGrpSpPr/>
          <p:nvPr/>
        </p:nvGrpSpPr>
        <p:grpSpPr>
          <a:xfrm>
            <a:off x="11610926" y="4719917"/>
            <a:ext cx="303473" cy="1938332"/>
            <a:chOff x="6231110" y="-1505374"/>
            <a:chExt cx="321138" cy="2051160"/>
          </a:xfrm>
        </p:grpSpPr>
        <p:sp>
          <p:nvSpPr>
            <p:cNvPr id="34" name="任意多边形 36">
              <a:extLst>
                <a:ext uri="{FF2B5EF4-FFF2-40B4-BE49-F238E27FC236}">
                  <a16:creationId xmlns:a16="http://schemas.microsoft.com/office/drawing/2014/main" id="{3F49CE23-BB4B-49C0-91E8-7B11D98F9E37}"/>
                </a:ext>
              </a:extLst>
            </p:cNvPr>
            <p:cNvSpPr/>
            <p:nvPr/>
          </p:nvSpPr>
          <p:spPr>
            <a:xfrm>
              <a:off x="6231110" y="43467"/>
              <a:ext cx="321138" cy="502319"/>
            </a:xfrm>
            <a:custGeom>
              <a:avLst/>
              <a:gdLst>
                <a:gd name="connsiteX0" fmla="*/ 143434 w 321138"/>
                <a:gd name="connsiteY0" fmla="*/ 0 h 502319"/>
                <a:gd name="connsiteX1" fmla="*/ 149253 w 321138"/>
                <a:gd name="connsiteY1" fmla="*/ 39314 h 502319"/>
                <a:gd name="connsiteX2" fmla="*/ 112925 w 321138"/>
                <a:gd name="connsiteY2" fmla="*/ 46648 h 502319"/>
                <a:gd name="connsiteX3" fmla="*/ 38168 w 321138"/>
                <a:gd name="connsiteY3" fmla="*/ 159429 h 502319"/>
                <a:gd name="connsiteX4" fmla="*/ 38168 w 321138"/>
                <a:gd name="connsiteY4" fmla="*/ 339429 h 502319"/>
                <a:gd name="connsiteX5" fmla="*/ 160568 w 321138"/>
                <a:gd name="connsiteY5" fmla="*/ 461829 h 502319"/>
                <a:gd name="connsiteX6" fmla="*/ 282968 w 321138"/>
                <a:gd name="connsiteY6" fmla="*/ 339429 h 502319"/>
                <a:gd name="connsiteX7" fmla="*/ 282968 w 321138"/>
                <a:gd name="connsiteY7" fmla="*/ 159429 h 502319"/>
                <a:gd name="connsiteX8" fmla="*/ 208212 w 321138"/>
                <a:gd name="connsiteY8" fmla="*/ 46648 h 502319"/>
                <a:gd name="connsiteX9" fmla="*/ 171886 w 321138"/>
                <a:gd name="connsiteY9" fmla="*/ 39314 h 502319"/>
                <a:gd name="connsiteX10" fmla="*/ 177705 w 321138"/>
                <a:gd name="connsiteY10" fmla="*/ 0 h 502319"/>
                <a:gd name="connsiteX11" fmla="*/ 223070 w 321138"/>
                <a:gd name="connsiteY11" fmla="*/ 9158 h 502319"/>
                <a:gd name="connsiteX12" fmla="*/ 321138 w 321138"/>
                <a:gd name="connsiteY12" fmla="*/ 157109 h 502319"/>
                <a:gd name="connsiteX13" fmla="*/ 321137 w 321138"/>
                <a:gd name="connsiteY13" fmla="*/ 341750 h 502319"/>
                <a:gd name="connsiteX14" fmla="*/ 160568 w 321138"/>
                <a:gd name="connsiteY14" fmla="*/ 502319 h 502319"/>
                <a:gd name="connsiteX15" fmla="*/ 160569 w 321138"/>
                <a:gd name="connsiteY15" fmla="*/ 502318 h 502319"/>
                <a:gd name="connsiteX16" fmla="*/ 0 w 321138"/>
                <a:gd name="connsiteY16" fmla="*/ 341749 h 502319"/>
                <a:gd name="connsiteX17" fmla="*/ 0 w 321138"/>
                <a:gd name="connsiteY17" fmla="*/ 157109 h 502319"/>
                <a:gd name="connsiteX18" fmla="*/ 98068 w 321138"/>
                <a:gd name="connsiteY18" fmla="*/ 9158 h 502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1138" h="502319">
                  <a:moveTo>
                    <a:pt x="143434" y="0"/>
                  </a:moveTo>
                  <a:lnTo>
                    <a:pt x="149253" y="39314"/>
                  </a:lnTo>
                  <a:lnTo>
                    <a:pt x="112925" y="46648"/>
                  </a:lnTo>
                  <a:cubicBezTo>
                    <a:pt x="68993" y="65229"/>
                    <a:pt x="38168" y="108729"/>
                    <a:pt x="38168" y="159429"/>
                  </a:cubicBezTo>
                  <a:lnTo>
                    <a:pt x="38168" y="339429"/>
                  </a:lnTo>
                  <a:cubicBezTo>
                    <a:pt x="38168" y="407029"/>
                    <a:pt x="92968" y="461829"/>
                    <a:pt x="160568" y="461829"/>
                  </a:cubicBezTo>
                  <a:cubicBezTo>
                    <a:pt x="228168" y="461829"/>
                    <a:pt x="282968" y="407029"/>
                    <a:pt x="282968" y="339429"/>
                  </a:cubicBezTo>
                  <a:lnTo>
                    <a:pt x="282968" y="159429"/>
                  </a:lnTo>
                  <a:cubicBezTo>
                    <a:pt x="282968" y="108729"/>
                    <a:pt x="252143" y="65229"/>
                    <a:pt x="208212" y="46648"/>
                  </a:cubicBezTo>
                  <a:lnTo>
                    <a:pt x="171886" y="39314"/>
                  </a:lnTo>
                  <a:lnTo>
                    <a:pt x="177705" y="0"/>
                  </a:lnTo>
                  <a:lnTo>
                    <a:pt x="223070" y="9158"/>
                  </a:lnTo>
                  <a:cubicBezTo>
                    <a:pt x="280701" y="33534"/>
                    <a:pt x="321138" y="90599"/>
                    <a:pt x="321138" y="157109"/>
                  </a:cubicBezTo>
                  <a:cubicBezTo>
                    <a:pt x="321138" y="218656"/>
                    <a:pt x="321137" y="280203"/>
                    <a:pt x="321137" y="341750"/>
                  </a:cubicBezTo>
                  <a:cubicBezTo>
                    <a:pt x="321137" y="430430"/>
                    <a:pt x="249248" y="502319"/>
                    <a:pt x="160568" y="502319"/>
                  </a:cubicBezTo>
                  <a:lnTo>
                    <a:pt x="160569" y="502318"/>
                  </a:lnTo>
                  <a:cubicBezTo>
                    <a:pt x="71889" y="502318"/>
                    <a:pt x="0" y="430429"/>
                    <a:pt x="0" y="341749"/>
                  </a:cubicBezTo>
                  <a:lnTo>
                    <a:pt x="0" y="157109"/>
                  </a:lnTo>
                  <a:cubicBezTo>
                    <a:pt x="0" y="90599"/>
                    <a:pt x="40438" y="33534"/>
                    <a:pt x="98068" y="9158"/>
                  </a:cubicBezTo>
                  <a:close/>
                </a:path>
              </a:pathLst>
            </a:cu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5" name="圆角矩形 37">
              <a:extLst>
                <a:ext uri="{FF2B5EF4-FFF2-40B4-BE49-F238E27FC236}">
                  <a16:creationId xmlns:a16="http://schemas.microsoft.com/office/drawing/2014/main" id="{8F0BEEF1-97BE-45A4-9F2A-158FFCF4C365}"/>
                </a:ext>
              </a:extLst>
            </p:cNvPr>
            <p:cNvSpPr/>
            <p:nvPr/>
          </p:nvSpPr>
          <p:spPr>
            <a:xfrm flipH="1">
              <a:off x="6377279" y="80802"/>
              <a:ext cx="28800" cy="180000"/>
            </a:xfrm>
            <a:prstGeom prst="roundRect">
              <a:avLst>
                <a:gd name="adj" fmla="val 5000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6" name="圆角矩形 38">
              <a:extLst>
                <a:ext uri="{FF2B5EF4-FFF2-40B4-BE49-F238E27FC236}">
                  <a16:creationId xmlns:a16="http://schemas.microsoft.com/office/drawing/2014/main" id="{50FAC168-15E7-4816-9408-779264BA58FE}"/>
                </a:ext>
              </a:extLst>
            </p:cNvPr>
            <p:cNvSpPr/>
            <p:nvPr/>
          </p:nvSpPr>
          <p:spPr>
            <a:xfrm flipH="1">
              <a:off x="6377279" y="-1505374"/>
              <a:ext cx="28800" cy="1476000"/>
            </a:xfrm>
            <a:prstGeom prst="roundRect">
              <a:avLst>
                <a:gd name="adj" fmla="val 5000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52226ABE-6ADF-415E-AE1A-7EF7DCD735A7}"/>
              </a:ext>
            </a:extLst>
          </p:cNvPr>
          <p:cNvGrpSpPr/>
          <p:nvPr/>
        </p:nvGrpSpPr>
        <p:grpSpPr>
          <a:xfrm>
            <a:off x="5722954" y="871446"/>
            <a:ext cx="719303" cy="612920"/>
            <a:chOff x="5722954" y="871446"/>
            <a:chExt cx="719303" cy="612920"/>
          </a:xfrm>
        </p:grpSpPr>
        <p:sp>
          <p:nvSpPr>
            <p:cNvPr id="71" name="平行四边形 70">
              <a:extLst>
                <a:ext uri="{FF2B5EF4-FFF2-40B4-BE49-F238E27FC236}">
                  <a16:creationId xmlns:a16="http://schemas.microsoft.com/office/drawing/2014/main" id="{6B6B3DE5-9632-4B23-B87B-FBE60C2C0413}"/>
                </a:ext>
              </a:extLst>
            </p:cNvPr>
            <p:cNvSpPr/>
            <p:nvPr/>
          </p:nvSpPr>
          <p:spPr>
            <a:xfrm>
              <a:off x="5722954" y="871446"/>
              <a:ext cx="719303" cy="612920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72" name="文本框 9">
              <a:extLst>
                <a:ext uri="{FF2B5EF4-FFF2-40B4-BE49-F238E27FC236}">
                  <a16:creationId xmlns:a16="http://schemas.microsoft.com/office/drawing/2014/main" id="{EA6475C9-1FF5-46BD-A0AA-AEB250790937}"/>
                </a:ext>
              </a:extLst>
            </p:cNvPr>
            <p:cNvSpPr txBox="1"/>
            <p:nvPr/>
          </p:nvSpPr>
          <p:spPr>
            <a:xfrm>
              <a:off x="5762766" y="918613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4043A66F-4A01-4BF6-BEC8-092C0DCD1A0E}"/>
              </a:ext>
            </a:extLst>
          </p:cNvPr>
          <p:cNvGrpSpPr/>
          <p:nvPr/>
        </p:nvGrpSpPr>
        <p:grpSpPr>
          <a:xfrm>
            <a:off x="5722954" y="1739347"/>
            <a:ext cx="719303" cy="612919"/>
            <a:chOff x="5722954" y="1796975"/>
            <a:chExt cx="719303" cy="612919"/>
          </a:xfrm>
        </p:grpSpPr>
        <p:sp>
          <p:nvSpPr>
            <p:cNvPr id="74" name="平行四边形 73">
              <a:extLst>
                <a:ext uri="{FF2B5EF4-FFF2-40B4-BE49-F238E27FC236}">
                  <a16:creationId xmlns:a16="http://schemas.microsoft.com/office/drawing/2014/main" id="{07D853AE-859D-4653-9DF3-C6E4F6B08087}"/>
                </a:ext>
              </a:extLst>
            </p:cNvPr>
            <p:cNvSpPr/>
            <p:nvPr/>
          </p:nvSpPr>
          <p:spPr>
            <a:xfrm>
              <a:off x="5722954" y="1796975"/>
              <a:ext cx="719303" cy="612919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75" name="文本框 10">
              <a:extLst>
                <a:ext uri="{FF2B5EF4-FFF2-40B4-BE49-F238E27FC236}">
                  <a16:creationId xmlns:a16="http://schemas.microsoft.com/office/drawing/2014/main" id="{86E67454-1DDB-4A1C-BE66-168C65CCF250}"/>
                </a:ext>
              </a:extLst>
            </p:cNvPr>
            <p:cNvSpPr txBox="1"/>
            <p:nvPr/>
          </p:nvSpPr>
          <p:spPr>
            <a:xfrm>
              <a:off x="5762766" y="1824765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0A20F711-19B1-4D69-8668-8009AF5E4E35}"/>
              </a:ext>
            </a:extLst>
          </p:cNvPr>
          <p:cNvGrpSpPr/>
          <p:nvPr/>
        </p:nvGrpSpPr>
        <p:grpSpPr>
          <a:xfrm>
            <a:off x="5722954" y="2607247"/>
            <a:ext cx="719303" cy="612920"/>
            <a:chOff x="5722954" y="2602808"/>
            <a:chExt cx="719303" cy="612920"/>
          </a:xfrm>
        </p:grpSpPr>
        <p:sp>
          <p:nvSpPr>
            <p:cNvPr id="77" name="平行四边形 76">
              <a:extLst>
                <a:ext uri="{FF2B5EF4-FFF2-40B4-BE49-F238E27FC236}">
                  <a16:creationId xmlns:a16="http://schemas.microsoft.com/office/drawing/2014/main" id="{348FDADF-941B-4391-AB4F-CBA308715211}"/>
                </a:ext>
              </a:extLst>
            </p:cNvPr>
            <p:cNvSpPr/>
            <p:nvPr/>
          </p:nvSpPr>
          <p:spPr>
            <a:xfrm>
              <a:off x="5722954" y="2602808"/>
              <a:ext cx="719303" cy="612920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78" name="文本框 11">
              <a:extLst>
                <a:ext uri="{FF2B5EF4-FFF2-40B4-BE49-F238E27FC236}">
                  <a16:creationId xmlns:a16="http://schemas.microsoft.com/office/drawing/2014/main" id="{ED88EB52-1291-4E38-BBCA-B4C6A3834BB8}"/>
                </a:ext>
              </a:extLst>
            </p:cNvPr>
            <p:cNvSpPr txBox="1"/>
            <p:nvPr/>
          </p:nvSpPr>
          <p:spPr>
            <a:xfrm>
              <a:off x="5762766" y="2641375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80" name="矩形 79">
            <a:extLst>
              <a:ext uri="{FF2B5EF4-FFF2-40B4-BE49-F238E27FC236}">
                <a16:creationId xmlns:a16="http://schemas.microsoft.com/office/drawing/2014/main" id="{4FBBF9FF-0D62-4D68-9B5B-E21C7BD81616}"/>
              </a:ext>
            </a:extLst>
          </p:cNvPr>
          <p:cNvSpPr/>
          <p:nvPr/>
        </p:nvSpPr>
        <p:spPr>
          <a:xfrm>
            <a:off x="6638171" y="930088"/>
            <a:ext cx="4633766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中央处理器的定义</a:t>
            </a: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8395A72B-FB2A-4AA5-8A8D-23CE928ED85D}"/>
              </a:ext>
            </a:extLst>
          </p:cNvPr>
          <p:cNvSpPr/>
          <p:nvPr/>
        </p:nvSpPr>
        <p:spPr>
          <a:xfrm>
            <a:off x="6638171" y="1802977"/>
            <a:ext cx="4633763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中央处理器的分类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6" name="矩形 85">
            <a:extLst>
              <a:ext uri="{FF2B5EF4-FFF2-40B4-BE49-F238E27FC236}">
                <a16:creationId xmlns:a16="http://schemas.microsoft.com/office/drawing/2014/main" id="{C713B545-2DB1-4C0E-9E15-A66CF2A8BD46}"/>
              </a:ext>
            </a:extLst>
          </p:cNvPr>
          <p:cNvSpPr/>
          <p:nvPr/>
        </p:nvSpPr>
        <p:spPr>
          <a:xfrm>
            <a:off x="6638172" y="2675866"/>
            <a:ext cx="4633763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CPU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的性能指标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DEAE6EF7-C79F-4A28-AE4E-0E1DF188A0BB}"/>
              </a:ext>
            </a:extLst>
          </p:cNvPr>
          <p:cNvGrpSpPr/>
          <p:nvPr/>
        </p:nvGrpSpPr>
        <p:grpSpPr>
          <a:xfrm>
            <a:off x="5722954" y="4343049"/>
            <a:ext cx="719303" cy="612919"/>
            <a:chOff x="5722954" y="4303733"/>
            <a:chExt cx="719303" cy="612919"/>
          </a:xfrm>
        </p:grpSpPr>
        <p:sp>
          <p:nvSpPr>
            <p:cNvPr id="89" name="平行四边形 88">
              <a:extLst>
                <a:ext uri="{FF2B5EF4-FFF2-40B4-BE49-F238E27FC236}">
                  <a16:creationId xmlns:a16="http://schemas.microsoft.com/office/drawing/2014/main" id="{90438BDA-BBC3-4F7C-8B83-42C4C1016530}"/>
                </a:ext>
              </a:extLst>
            </p:cNvPr>
            <p:cNvSpPr/>
            <p:nvPr/>
          </p:nvSpPr>
          <p:spPr>
            <a:xfrm>
              <a:off x="5722954" y="4303733"/>
              <a:ext cx="719303" cy="612919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90" name="文本框 12">
              <a:extLst>
                <a:ext uri="{FF2B5EF4-FFF2-40B4-BE49-F238E27FC236}">
                  <a16:creationId xmlns:a16="http://schemas.microsoft.com/office/drawing/2014/main" id="{3207BECC-8113-44E5-B83B-C26F02D123A8}"/>
                </a:ext>
              </a:extLst>
            </p:cNvPr>
            <p:cNvSpPr txBox="1"/>
            <p:nvPr/>
          </p:nvSpPr>
          <p:spPr>
            <a:xfrm>
              <a:off x="5762766" y="4326228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05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92" name="矩形 91">
            <a:extLst>
              <a:ext uri="{FF2B5EF4-FFF2-40B4-BE49-F238E27FC236}">
                <a16:creationId xmlns:a16="http://schemas.microsoft.com/office/drawing/2014/main" id="{4883540A-6F67-41F3-B7B8-EA1592B5E36E}"/>
              </a:ext>
            </a:extLst>
          </p:cNvPr>
          <p:cNvSpPr/>
          <p:nvPr/>
        </p:nvSpPr>
        <p:spPr>
          <a:xfrm>
            <a:off x="6638171" y="4421644"/>
            <a:ext cx="4633761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安装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CPU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1C942F8D-1E38-4143-9FB1-202D46F33483}"/>
              </a:ext>
            </a:extLst>
          </p:cNvPr>
          <p:cNvGrpSpPr/>
          <p:nvPr/>
        </p:nvGrpSpPr>
        <p:grpSpPr>
          <a:xfrm>
            <a:off x="5722954" y="5210950"/>
            <a:ext cx="719303" cy="612919"/>
            <a:chOff x="5722954" y="5235889"/>
            <a:chExt cx="719303" cy="612919"/>
          </a:xfrm>
        </p:grpSpPr>
        <p:sp>
          <p:nvSpPr>
            <p:cNvPr id="95" name="平行四边形 94">
              <a:extLst>
                <a:ext uri="{FF2B5EF4-FFF2-40B4-BE49-F238E27FC236}">
                  <a16:creationId xmlns:a16="http://schemas.microsoft.com/office/drawing/2014/main" id="{1AB83BE6-B878-42E8-9CB7-1066899AC79A}"/>
                </a:ext>
              </a:extLst>
            </p:cNvPr>
            <p:cNvSpPr/>
            <p:nvPr/>
          </p:nvSpPr>
          <p:spPr>
            <a:xfrm>
              <a:off x="5722954" y="5235889"/>
              <a:ext cx="719303" cy="612919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96" name="文本框 12">
              <a:extLst>
                <a:ext uri="{FF2B5EF4-FFF2-40B4-BE49-F238E27FC236}">
                  <a16:creationId xmlns:a16="http://schemas.microsoft.com/office/drawing/2014/main" id="{84B733C7-E6CA-4885-B298-684DFA01D28D}"/>
                </a:ext>
              </a:extLst>
            </p:cNvPr>
            <p:cNvSpPr txBox="1"/>
            <p:nvPr/>
          </p:nvSpPr>
          <p:spPr>
            <a:xfrm>
              <a:off x="5762766" y="5258384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06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98" name="矩形 97">
            <a:extLst>
              <a:ext uri="{FF2B5EF4-FFF2-40B4-BE49-F238E27FC236}">
                <a16:creationId xmlns:a16="http://schemas.microsoft.com/office/drawing/2014/main" id="{C402EC73-10A7-4098-ACCB-CEFBAB623B3C}"/>
              </a:ext>
            </a:extLst>
          </p:cNvPr>
          <p:cNvSpPr/>
          <p:nvPr/>
        </p:nvSpPr>
        <p:spPr>
          <a:xfrm>
            <a:off x="6638171" y="5294535"/>
            <a:ext cx="4633761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总结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85A49138-2F76-41EF-AA80-85390C19EA63}"/>
              </a:ext>
            </a:extLst>
          </p:cNvPr>
          <p:cNvGrpSpPr/>
          <p:nvPr/>
        </p:nvGrpSpPr>
        <p:grpSpPr>
          <a:xfrm>
            <a:off x="5722954" y="3475148"/>
            <a:ext cx="719303" cy="612920"/>
            <a:chOff x="5722954" y="3466446"/>
            <a:chExt cx="719303" cy="612920"/>
          </a:xfrm>
        </p:grpSpPr>
        <p:sp>
          <p:nvSpPr>
            <p:cNvPr id="101" name="平行四边形 100">
              <a:extLst>
                <a:ext uri="{FF2B5EF4-FFF2-40B4-BE49-F238E27FC236}">
                  <a16:creationId xmlns:a16="http://schemas.microsoft.com/office/drawing/2014/main" id="{5A5B2FAF-BCAC-4BD1-B413-129506F22B6B}"/>
                </a:ext>
              </a:extLst>
            </p:cNvPr>
            <p:cNvSpPr/>
            <p:nvPr/>
          </p:nvSpPr>
          <p:spPr>
            <a:xfrm>
              <a:off x="5722954" y="3466446"/>
              <a:ext cx="719303" cy="612920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102" name="文本框 11">
              <a:extLst>
                <a:ext uri="{FF2B5EF4-FFF2-40B4-BE49-F238E27FC236}">
                  <a16:creationId xmlns:a16="http://schemas.microsoft.com/office/drawing/2014/main" id="{770692A6-CA8C-4F13-BCFD-12669010E952}"/>
                </a:ext>
              </a:extLst>
            </p:cNvPr>
            <p:cNvSpPr txBox="1"/>
            <p:nvPr/>
          </p:nvSpPr>
          <p:spPr>
            <a:xfrm>
              <a:off x="5762766" y="3505013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04" name="矩形 103">
            <a:extLst>
              <a:ext uri="{FF2B5EF4-FFF2-40B4-BE49-F238E27FC236}">
                <a16:creationId xmlns:a16="http://schemas.microsoft.com/office/drawing/2014/main" id="{5344AB41-1520-4836-96F2-49DDE74A6879}"/>
              </a:ext>
            </a:extLst>
          </p:cNvPr>
          <p:cNvSpPr/>
          <p:nvPr/>
        </p:nvSpPr>
        <p:spPr>
          <a:xfrm>
            <a:off x="6638173" y="3548755"/>
            <a:ext cx="4633761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认识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CPU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参数</a:t>
            </a:r>
          </a:p>
        </p:txBody>
      </p:sp>
    </p:spTree>
    <p:extLst>
      <p:ext uri="{BB962C8B-B14F-4D97-AF65-F5344CB8AC3E}">
        <p14:creationId xmlns:p14="http://schemas.microsoft.com/office/powerpoint/2010/main" val="287348245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3" grpId="0" animBg="1"/>
      <p:bldP spid="86" grpId="0" animBg="1"/>
      <p:bldP spid="92" grpId="0" animBg="1"/>
      <p:bldP spid="98" grpId="0" animBg="1"/>
      <p:bldP spid="10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40023" y="1311802"/>
            <a:ext cx="15119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06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 结</a:t>
            </a:r>
          </a:p>
        </p:txBody>
      </p:sp>
    </p:spTree>
    <p:extLst>
      <p:ext uri="{BB962C8B-B14F-4D97-AF65-F5344CB8AC3E}">
        <p14:creationId xmlns:p14="http://schemas.microsoft.com/office/powerpoint/2010/main" val="4100307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48">
            <a:extLst>
              <a:ext uri="{FF2B5EF4-FFF2-40B4-BE49-F238E27FC236}">
                <a16:creationId xmlns:a16="http://schemas.microsoft.com/office/drawing/2014/main" id="{C6BDA687-FA3D-41A4-B43E-30206D51C2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577" y="1215485"/>
            <a:ext cx="2181128" cy="4308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认识中央处理器</a:t>
            </a:r>
            <a:endParaRPr lang="en-US" altLang="zh-CN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E203928-086E-439D-8506-FD197D711008}"/>
              </a:ext>
            </a:extLst>
          </p:cNvPr>
          <p:cNvSpPr/>
          <p:nvPr/>
        </p:nvSpPr>
        <p:spPr>
          <a:xfrm>
            <a:off x="387472" y="2554619"/>
            <a:ext cx="2225233" cy="1111752"/>
          </a:xfrm>
          <a:prstGeom prst="rect">
            <a:avLst/>
          </a:prstGeom>
          <a:solidFill>
            <a:srgbClr val="296EA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什么是中央处理器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7658D96-064B-4C9A-B352-A4AF1CB57590}"/>
              </a:ext>
            </a:extLst>
          </p:cNvPr>
          <p:cNvSpPr/>
          <p:nvPr/>
        </p:nvSpPr>
        <p:spPr>
          <a:xfrm>
            <a:off x="3509585" y="2554619"/>
            <a:ext cx="2225233" cy="1111752"/>
          </a:xfrm>
          <a:prstGeom prst="rect">
            <a:avLst/>
          </a:prstGeom>
          <a:solidFill>
            <a:srgbClr val="296EA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中央处理器分类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932AFA51-A010-45C3-A74B-6E445775F413}"/>
              </a:ext>
            </a:extLst>
          </p:cNvPr>
          <p:cNvSpPr/>
          <p:nvPr/>
        </p:nvSpPr>
        <p:spPr>
          <a:xfrm>
            <a:off x="6698203" y="2554619"/>
            <a:ext cx="2225233" cy="1111752"/>
          </a:xfrm>
          <a:prstGeom prst="rect">
            <a:avLst/>
          </a:prstGeom>
          <a:solidFill>
            <a:srgbClr val="296EA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认识</a:t>
            </a: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参数</a:t>
            </a:r>
          </a:p>
        </p:txBody>
      </p:sp>
      <p:sp>
        <p:nvSpPr>
          <p:cNvPr id="5" name="箭头: 右 4">
            <a:extLst>
              <a:ext uri="{FF2B5EF4-FFF2-40B4-BE49-F238E27FC236}">
                <a16:creationId xmlns:a16="http://schemas.microsoft.com/office/drawing/2014/main" id="{7BC5DB60-B5CE-451F-99B9-D9EF3E3D93D9}"/>
              </a:ext>
            </a:extLst>
          </p:cNvPr>
          <p:cNvSpPr/>
          <p:nvPr/>
        </p:nvSpPr>
        <p:spPr>
          <a:xfrm>
            <a:off x="2722118" y="2946035"/>
            <a:ext cx="690734" cy="328921"/>
          </a:xfrm>
          <a:prstGeom prst="rightArrow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箭头: 右 8">
            <a:extLst>
              <a:ext uri="{FF2B5EF4-FFF2-40B4-BE49-F238E27FC236}">
                <a16:creationId xmlns:a16="http://schemas.microsoft.com/office/drawing/2014/main" id="{D8945CD6-D8E8-4698-91CF-66AF7ED2BC16}"/>
              </a:ext>
            </a:extLst>
          </p:cNvPr>
          <p:cNvSpPr/>
          <p:nvPr/>
        </p:nvSpPr>
        <p:spPr>
          <a:xfrm>
            <a:off x="5883576" y="2946035"/>
            <a:ext cx="690734" cy="328921"/>
          </a:xfrm>
          <a:prstGeom prst="rightArrow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9059184-2341-4A8B-99D4-2B970A7CCA4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总结</a:t>
            </a:r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5A28E4D3-FCEE-4675-B0E4-FF3FDBCA5C3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06</a:t>
            </a:r>
            <a:endParaRPr lang="zh-CN" altLang="en-US" dirty="0"/>
          </a:p>
        </p:txBody>
      </p:sp>
      <p:sp>
        <p:nvSpPr>
          <p:cNvPr id="10" name="箭头: 右 8">
            <a:extLst>
              <a:ext uri="{FF2B5EF4-FFF2-40B4-BE49-F238E27FC236}">
                <a16:creationId xmlns:a16="http://schemas.microsoft.com/office/drawing/2014/main" id="{D8945CD6-D8E8-4698-91CF-66AF7ED2BC16}"/>
              </a:ext>
            </a:extLst>
          </p:cNvPr>
          <p:cNvSpPr/>
          <p:nvPr/>
        </p:nvSpPr>
        <p:spPr>
          <a:xfrm>
            <a:off x="9047329" y="2904213"/>
            <a:ext cx="690734" cy="328921"/>
          </a:xfrm>
          <a:prstGeom prst="rightArrow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932AFA51-A010-45C3-A74B-6E445775F413}"/>
              </a:ext>
            </a:extLst>
          </p:cNvPr>
          <p:cNvSpPr/>
          <p:nvPr/>
        </p:nvSpPr>
        <p:spPr>
          <a:xfrm>
            <a:off x="9738063" y="2554619"/>
            <a:ext cx="2225233" cy="1111752"/>
          </a:xfrm>
          <a:prstGeom prst="rect">
            <a:avLst/>
          </a:prstGeom>
          <a:solidFill>
            <a:srgbClr val="296EA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安装</a:t>
            </a:r>
          </a:p>
        </p:txBody>
      </p:sp>
    </p:spTree>
    <p:extLst>
      <p:ext uri="{BB962C8B-B14F-4D97-AF65-F5344CB8AC3E}">
        <p14:creationId xmlns:p14="http://schemas.microsoft.com/office/powerpoint/2010/main" val="16808568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6" grpId="0" animBg="1"/>
      <p:bldP spid="7" grpId="0" animBg="1"/>
      <p:bldP spid="5" grpId="0" animBg="1"/>
      <p:bldP spid="9" grpId="0" animBg="1"/>
      <p:bldP spid="10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D4484629-7F5B-4AE1-BE31-95A41B495176}"/>
              </a:ext>
            </a:extLst>
          </p:cNvPr>
          <p:cNvSpPr/>
          <p:nvPr/>
        </p:nvSpPr>
        <p:spPr>
          <a:xfrm flipH="1">
            <a:off x="6441624" y="-4360"/>
            <a:ext cx="5750375" cy="685800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id="{08ABD9BC-24AD-4957-8F75-20B829048944}"/>
              </a:ext>
            </a:extLst>
          </p:cNvPr>
          <p:cNvSpPr/>
          <p:nvPr/>
        </p:nvSpPr>
        <p:spPr>
          <a:xfrm rot="19800000" flipH="1">
            <a:off x="5340301" y="1565045"/>
            <a:ext cx="1927670" cy="6188100"/>
          </a:xfrm>
          <a:custGeom>
            <a:avLst/>
            <a:gdLst>
              <a:gd name="connsiteX0" fmla="*/ 0 w 1927670"/>
              <a:gd name="connsiteY0" fmla="*/ 0 h 6188100"/>
              <a:gd name="connsiteX1" fmla="*/ 1925077 w 1927670"/>
              <a:gd name="connsiteY1" fmla="*/ 1089521 h 6188100"/>
              <a:gd name="connsiteX2" fmla="*/ 1925077 w 1927670"/>
              <a:gd name="connsiteY2" fmla="*/ 3430821 h 6188100"/>
              <a:gd name="connsiteX3" fmla="*/ 1927670 w 1927670"/>
              <a:gd name="connsiteY3" fmla="*/ 3429324 h 6188100"/>
              <a:gd name="connsiteX4" fmla="*/ 1927670 w 1927670"/>
              <a:gd name="connsiteY4" fmla="*/ 5076656 h 6188100"/>
              <a:gd name="connsiteX5" fmla="*/ 2593 w 1927670"/>
              <a:gd name="connsiteY5" fmla="*/ 6188100 h 6188100"/>
              <a:gd name="connsiteX6" fmla="*/ 2593 w 1927670"/>
              <a:gd name="connsiteY6" fmla="*/ 6176626 h 6188100"/>
              <a:gd name="connsiteX7" fmla="*/ 0 w 1927670"/>
              <a:gd name="connsiteY7" fmla="*/ 6176626 h 618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7670" h="6188100">
                <a:moveTo>
                  <a:pt x="0" y="0"/>
                </a:moveTo>
                <a:lnTo>
                  <a:pt x="1925077" y="1089521"/>
                </a:lnTo>
                <a:lnTo>
                  <a:pt x="1925077" y="3430821"/>
                </a:lnTo>
                <a:lnTo>
                  <a:pt x="1927670" y="3429324"/>
                </a:lnTo>
                <a:lnTo>
                  <a:pt x="1927670" y="5076656"/>
                </a:lnTo>
                <a:lnTo>
                  <a:pt x="2593" y="6188100"/>
                </a:lnTo>
                <a:lnTo>
                  <a:pt x="2593" y="6176626"/>
                </a:lnTo>
                <a:lnTo>
                  <a:pt x="0" y="6176626"/>
                </a:lnTo>
                <a:close/>
              </a:path>
            </a:pathLst>
          </a:custGeom>
          <a:gradFill flip="none" rotWithShape="1"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43F57ADB-C52B-4BBD-B302-B4D369A4B83A}"/>
              </a:ext>
            </a:extLst>
          </p:cNvPr>
          <p:cNvSpPr/>
          <p:nvPr/>
        </p:nvSpPr>
        <p:spPr>
          <a:xfrm rot="1829507" flipH="1">
            <a:off x="5335184" y="-941655"/>
            <a:ext cx="1925077" cy="6177680"/>
          </a:xfrm>
          <a:custGeom>
            <a:avLst/>
            <a:gdLst>
              <a:gd name="connsiteX0" fmla="*/ 0 w 1925077"/>
              <a:gd name="connsiteY0" fmla="*/ 0 h 6177680"/>
              <a:gd name="connsiteX1" fmla="*/ 1925077 w 1925077"/>
              <a:gd name="connsiteY1" fmla="*/ 1133585 h 6177680"/>
              <a:gd name="connsiteX2" fmla="*/ 1925077 w 1925077"/>
              <a:gd name="connsiteY2" fmla="*/ 5088169 h 6177680"/>
              <a:gd name="connsiteX3" fmla="*/ 0 w 1925077"/>
              <a:gd name="connsiteY3" fmla="*/ 6177680 h 61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5077" h="6177680">
                <a:moveTo>
                  <a:pt x="0" y="0"/>
                </a:moveTo>
                <a:lnTo>
                  <a:pt x="1925077" y="1133585"/>
                </a:lnTo>
                <a:lnTo>
                  <a:pt x="1925077" y="5088169"/>
                </a:lnTo>
                <a:lnTo>
                  <a:pt x="0" y="6177680"/>
                </a:lnTo>
                <a:close/>
              </a:path>
            </a:pathLst>
          </a:custGeom>
          <a:gradFill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6976A2D-03FA-4662-B012-B2559F63ECDE}"/>
              </a:ext>
            </a:extLst>
          </p:cNvPr>
          <p:cNvSpPr txBox="1"/>
          <p:nvPr/>
        </p:nvSpPr>
        <p:spPr>
          <a:xfrm flipH="1">
            <a:off x="6954054" y="2712841"/>
            <a:ext cx="5094590" cy="138499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计算机组装与维护</a:t>
            </a:r>
            <a:endParaRPr lang="en-US" altLang="zh-CN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（第二版）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3ADAE8C1-46F9-429C-912F-84878155E92A}"/>
              </a:ext>
            </a:extLst>
          </p:cNvPr>
          <p:cNvSpPr txBox="1"/>
          <p:nvPr/>
        </p:nvSpPr>
        <p:spPr>
          <a:xfrm flipH="1">
            <a:off x="1115412" y="2556087"/>
            <a:ext cx="3245789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800" b="1" dirty="0">
                <a:solidFill>
                  <a:srgbClr val="1380C2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rPr>
              <a:t>谢谢观看！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1380C2"/>
              </a:solidFill>
              <a:effectLst/>
              <a:uLnTx/>
              <a:uFillTx/>
              <a:latin typeface="包图粗黑体" panose="02000800000000000000" pitchFamily="2" charset="-122"/>
              <a:ea typeface="包图粗黑体" panose="02000800000000000000" pitchFamily="2" charset="-122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ACB6FA83-F71C-47C8-A172-B03CC7E425F8}"/>
              </a:ext>
            </a:extLst>
          </p:cNvPr>
          <p:cNvCxnSpPr>
            <a:cxnSpLocks/>
          </p:cNvCxnSpPr>
          <p:nvPr/>
        </p:nvCxnSpPr>
        <p:spPr>
          <a:xfrm>
            <a:off x="593889" y="3405338"/>
            <a:ext cx="3802481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9235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438609" y="1311802"/>
            <a:ext cx="131478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01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中央处理器的定义</a:t>
            </a:r>
          </a:p>
        </p:txBody>
      </p:sp>
    </p:spTree>
    <p:extLst>
      <p:ext uri="{BB962C8B-B14F-4D97-AF65-F5344CB8AC3E}">
        <p14:creationId xmlns:p14="http://schemas.microsoft.com/office/powerpoint/2010/main" val="201499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5685" y="2291987"/>
            <a:ext cx="9745418" cy="2250103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中央处理器（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Central processing unit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，简称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）作为计算机系统的运算和控制核心，是一块超大规模的集成电路，是一台计算机的运算核心、和控制核心、俗称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处理器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，它负责执行算术运算、逻辑判断，以及控制设备等任务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中央处理器的定义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803899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64069" y="1311802"/>
            <a:ext cx="146386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02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中央处理的分类</a:t>
            </a:r>
          </a:p>
        </p:txBody>
      </p:sp>
    </p:spTree>
    <p:extLst>
      <p:ext uri="{BB962C8B-B14F-4D97-AF65-F5344CB8AC3E}">
        <p14:creationId xmlns:p14="http://schemas.microsoft.com/office/powerpoint/2010/main" val="303807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中央处理器的分类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  <p:sp>
        <p:nvSpPr>
          <p:cNvPr id="8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485" y="979166"/>
            <a:ext cx="10678140" cy="1754326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在目前的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市场上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主要分为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intel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AMD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两种，英特尔选择的是封装方式是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LGA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，针脚为触点在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下方，而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AMD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选择的是封装方式是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PGA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，针脚在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上方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pic>
        <p:nvPicPr>
          <p:cNvPr id="16" name="图片 1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643" y="3326909"/>
            <a:ext cx="3710940" cy="1809750"/>
          </a:xfrm>
          <a:prstGeom prst="rect">
            <a:avLst/>
          </a:prstGeom>
        </p:spPr>
      </p:pic>
      <p:pic>
        <p:nvPicPr>
          <p:cNvPr id="17" name="图片 1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432" y="3317384"/>
            <a:ext cx="3643630" cy="181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18947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中央处理器的分类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  <p:sp>
        <p:nvSpPr>
          <p:cNvPr id="8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111" y="979166"/>
            <a:ext cx="10678140" cy="461665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除了以上两种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外，还有我国生产的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主要有龙芯、鲲鹏等。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357" y="1977546"/>
            <a:ext cx="2167466" cy="272882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661" y="1956367"/>
            <a:ext cx="2801891" cy="2750004"/>
          </a:xfrm>
          <a:prstGeom prst="rect">
            <a:avLst/>
          </a:prstGeom>
        </p:spPr>
      </p:pic>
      <p:sp>
        <p:nvSpPr>
          <p:cNvPr id="14" name="爆炸形 2 13"/>
          <p:cNvSpPr/>
          <p:nvPr/>
        </p:nvSpPr>
        <p:spPr>
          <a:xfrm rot="20503148">
            <a:off x="2390182" y="4580816"/>
            <a:ext cx="1948846" cy="1143056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龙芯</a:t>
            </a:r>
            <a:endParaRPr lang="zh-CN" altLang="en-US" sz="2000" b="1" dirty="0">
              <a:solidFill>
                <a:srgbClr val="FFFF00"/>
              </a:solidFill>
            </a:endParaRPr>
          </a:p>
        </p:txBody>
      </p:sp>
      <p:sp>
        <p:nvSpPr>
          <p:cNvPr id="15" name="爆炸形 2 14"/>
          <p:cNvSpPr/>
          <p:nvPr/>
        </p:nvSpPr>
        <p:spPr>
          <a:xfrm rot="20586435">
            <a:off x="6344404" y="4585097"/>
            <a:ext cx="2045475" cy="1143056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鲲鹏</a:t>
            </a:r>
          </a:p>
        </p:txBody>
      </p:sp>
    </p:spTree>
    <p:extLst>
      <p:ext uri="{BB962C8B-B14F-4D97-AF65-F5344CB8AC3E}">
        <p14:creationId xmlns:p14="http://schemas.microsoft.com/office/powerpoint/2010/main" val="200386065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47237" y="1311802"/>
            <a:ext cx="14975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03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的性能指标</a:t>
            </a:r>
          </a:p>
        </p:txBody>
      </p:sp>
    </p:spTree>
    <p:extLst>
      <p:ext uri="{BB962C8B-B14F-4D97-AF65-F5344CB8AC3E}">
        <p14:creationId xmlns:p14="http://schemas.microsoft.com/office/powerpoint/2010/main" val="2825099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E8082E5-2893-4829-B8D7-96EE67DE7365}"/>
              </a:ext>
            </a:extLst>
          </p:cNvPr>
          <p:cNvSpPr/>
          <p:nvPr/>
        </p:nvSpPr>
        <p:spPr>
          <a:xfrm>
            <a:off x="881148" y="1263856"/>
            <a:ext cx="10567139" cy="1938992"/>
          </a:xfrm>
          <a:prstGeom prst="rect">
            <a:avLst/>
          </a:prstGeom>
          <a:solidFill>
            <a:srgbClr val="296EA3"/>
          </a:solidFill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的参数主要有</a:t>
            </a:r>
            <a:r>
              <a:rPr lang="zh-CN" altLang="zh-CN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主频、外频、倍频、核心数量、针脚数、缓存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等。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1.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主频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主频就是常说的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速度，其单位为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GHz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CPU</a:t>
            </a:r>
            <a:r>
              <a:rPr lang="zh-CN" altLang="en-US" dirty="0"/>
              <a:t>的性能指标</a:t>
            </a:r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03</a:t>
            </a:r>
            <a:endParaRPr lang="zh-CN" altLang="en-US" dirty="0"/>
          </a:p>
        </p:txBody>
      </p:sp>
      <p:pic>
        <p:nvPicPr>
          <p:cNvPr id="14" name="图片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978" y="3460919"/>
            <a:ext cx="5048770" cy="2622550"/>
          </a:xfrm>
          <a:prstGeom prst="rect">
            <a:avLst/>
          </a:prstGeom>
        </p:spPr>
      </p:pic>
      <p:sp>
        <p:nvSpPr>
          <p:cNvPr id="19" name="流程图: 接点 18"/>
          <p:cNvSpPr/>
          <p:nvPr/>
        </p:nvSpPr>
        <p:spPr>
          <a:xfrm>
            <a:off x="6852678" y="4186149"/>
            <a:ext cx="573578" cy="586045"/>
          </a:xfrm>
          <a:prstGeom prst="flowChartConnector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接点 20"/>
          <p:cNvSpPr/>
          <p:nvPr/>
        </p:nvSpPr>
        <p:spPr>
          <a:xfrm>
            <a:off x="4130434" y="4028207"/>
            <a:ext cx="573578" cy="586045"/>
          </a:xfrm>
          <a:prstGeom prst="flowChartConnector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467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2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750"/>
                            </p:stCondLst>
                            <p:childTnLst>
                              <p:par>
                                <p:cTn id="1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750"/>
                            </p:stCondLst>
                            <p:childTnLst>
                              <p:par>
                                <p:cTn id="22" presetID="27" presetClass="emph" presetSubtype="0" repeatCount="indefinite" fill="remove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23" dur="500" autoRev="1" fill="remove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4" dur="500" autoRev="1" fill="remove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5" dur="500" autoRev="1" fill="remove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500" autoRev="1" fill="remove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mph" presetSubtype="0" repeatCount="indefinite" fill="remove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28" dur="500" autoRev="1" fill="remove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500" autoRev="1" fill="remove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500" autoRev="1" fill="remove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autoRev="1" fill="remove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9" grpId="0" animBg="1"/>
      <p:bldP spid="19" grpId="1" autoUpdateAnimBg="0"/>
      <p:bldP spid="21" grpId="0" animBg="1"/>
      <p:bldP spid="21" grpId="1" autoUpdateAnimBg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1001</TotalTime>
  <Words>714</Words>
  <Application>Microsoft Office PowerPoint</Application>
  <PresentationFormat>宽屏</PresentationFormat>
  <Paragraphs>85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包图粗黑体</vt:lpstr>
      <vt:lpstr>等线</vt:lpstr>
      <vt:lpstr>等线 Light</vt:lpstr>
      <vt:lpstr>微软雅黑</vt:lpstr>
      <vt:lpstr>Arial</vt:lpstr>
      <vt:lpstr>Impact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互联网</dc:title>
  <dc:creator>user</dc:creator>
  <cp:keywords>user</cp:keywords>
  <dc:description>user</dc:description>
  <cp:lastModifiedBy>游 祖会</cp:lastModifiedBy>
  <cp:revision>139</cp:revision>
  <dcterms:created xsi:type="dcterms:W3CDTF">2017-05-27T04:45:00Z</dcterms:created>
  <dcterms:modified xsi:type="dcterms:W3CDTF">2021-12-09T04:25:56Z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