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25"/>
  </p:notesMasterIdLst>
  <p:handoutMasterIdLst>
    <p:handoutMasterId r:id="rId26"/>
  </p:handoutMasterIdLst>
  <p:sldIdLst>
    <p:sldId id="392" r:id="rId2"/>
    <p:sldId id="360" r:id="rId3"/>
    <p:sldId id="361" r:id="rId4"/>
    <p:sldId id="350" r:id="rId5"/>
    <p:sldId id="362" r:id="rId6"/>
    <p:sldId id="383" r:id="rId7"/>
    <p:sldId id="384" r:id="rId8"/>
    <p:sldId id="385" r:id="rId9"/>
    <p:sldId id="375" r:id="rId10"/>
    <p:sldId id="372" r:id="rId11"/>
    <p:sldId id="386" r:id="rId12"/>
    <p:sldId id="363" r:id="rId13"/>
    <p:sldId id="292" r:id="rId14"/>
    <p:sldId id="387" r:id="rId15"/>
    <p:sldId id="388" r:id="rId16"/>
    <p:sldId id="389" r:id="rId17"/>
    <p:sldId id="364" r:id="rId18"/>
    <p:sldId id="293" r:id="rId19"/>
    <p:sldId id="390" r:id="rId20"/>
    <p:sldId id="391" r:id="rId21"/>
    <p:sldId id="366" r:id="rId22"/>
    <p:sldId id="295" r:id="rId23"/>
    <p:sldId id="367" r:id="rId24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23A5D096-13E9-4E50-9C45-814A7D1A68D8}">
          <p14:sldIdLst>
            <p14:sldId id="392"/>
            <p14:sldId id="360"/>
            <p14:sldId id="361"/>
            <p14:sldId id="350"/>
            <p14:sldId id="362"/>
            <p14:sldId id="383"/>
            <p14:sldId id="384"/>
            <p14:sldId id="385"/>
            <p14:sldId id="375"/>
            <p14:sldId id="372"/>
            <p14:sldId id="386"/>
            <p14:sldId id="363"/>
            <p14:sldId id="292"/>
            <p14:sldId id="387"/>
            <p14:sldId id="388"/>
            <p14:sldId id="389"/>
            <p14:sldId id="364"/>
            <p14:sldId id="293"/>
            <p14:sldId id="390"/>
            <p14:sldId id="391"/>
            <p14:sldId id="366"/>
            <p14:sldId id="295"/>
            <p14:sldId id="36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杨 智勇" initials="" lastIdx="0" clrIdx="0"/>
  <p:cmAuthor id="2" name="Cikey" initials="C" lastIdx="2" clrIdx="1">
    <p:extLst>
      <p:ext uri="{19B8F6BF-5375-455C-9EA6-DF929625EA0E}">
        <p15:presenceInfo xmlns:p15="http://schemas.microsoft.com/office/powerpoint/2012/main" userId="Cikey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80C2"/>
    <a:srgbClr val="296EA3"/>
    <a:srgbClr val="FF6600"/>
    <a:srgbClr val="C85100"/>
    <a:srgbClr val="47ACC0"/>
    <a:srgbClr val="027DC1"/>
    <a:srgbClr val="48AEC0"/>
    <a:srgbClr val="00B8FF"/>
    <a:srgbClr val="A4E2EE"/>
    <a:srgbClr val="286D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479" autoAdjust="0"/>
    <p:restoredTop sz="94660"/>
  </p:normalViewPr>
  <p:slideViewPr>
    <p:cSldViewPr snapToGrid="0">
      <p:cViewPr varScale="1">
        <p:scale>
          <a:sx n="77" d="100"/>
          <a:sy n="77" d="100"/>
        </p:scale>
        <p:origin x="82" y="4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notesViewPr>
    <p:cSldViewPr snapToGrid="0">
      <p:cViewPr varScale="1">
        <p:scale>
          <a:sx n="58" d="100"/>
          <a:sy n="58" d="100"/>
        </p:scale>
        <p:origin x="2198" y="8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5B35B91B-2992-4F75-9830-02F7B62073B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212CD464-7437-46BE-A987-9D20071DC21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051EC9-E28A-4A55-BF23-E876B409030F}" type="datetimeFigureOut">
              <a:rPr lang="zh-CN" altLang="en-US" smtClean="0"/>
              <a:t>2021/12/9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666ACBF-D811-4940-B866-55DEF647229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38FBB90C-3D6B-4C50-8F10-00229B96F9A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A98A2A-A87E-4FA7-A9D5-3D44E5BC3D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48885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8412C8-1944-421F-9CFA-723DABCF8EA0}" type="datetimeFigureOut">
              <a:rPr lang="zh-CN" altLang="en-US" smtClean="0"/>
              <a:t>2021/12/9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28673C-053B-4D53-8029-F2B503BE92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90834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516395A-574A-4E1F-BB54-2EA6695248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1A9E6825-D0A0-4CDA-8453-CA7D9E0309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B647D6D-63E8-49A6-B714-0B02B4ACE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D7A21BB-61AC-4D67-997B-1A984BD24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128EFC7-AB21-4922-AF67-9A6F5018E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5783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A32D734-2244-4F78-B4E2-194E33B675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8FADEC40-4714-4BF4-8174-ADA65709AA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6D888B0-053D-496C-9C86-90734831DB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5B99D6F-929D-44DE-8456-49D7BC085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3CD1419-0CA0-4B18-9977-76DE2B5FB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6492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32E869DE-B323-4446-8BBE-FEC35DD344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35D1F04-D58F-4C5B-9D85-1D5E07DA88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DB52AB9-EC25-46EF-BDA1-198A376C4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783439E-4B6B-4BF4-973A-AC0B11BE2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4D0A798-589B-4A30-907A-9A69F5086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34448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55344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71761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日期占位符 2">
            <a:extLst>
              <a:ext uri="{FF2B5EF4-FFF2-40B4-BE49-F238E27FC236}">
                <a16:creationId xmlns:a16="http://schemas.microsoft.com/office/drawing/2014/main" id="{2E2ABB28-EE32-4244-9A36-67DD97EE81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2021/12/9</a:t>
            </a:fld>
            <a:endParaRPr lang="zh-CN" altLang="en-US"/>
          </a:p>
        </p:txBody>
      </p:sp>
      <p:sp>
        <p:nvSpPr>
          <p:cNvPr id="15" name="页脚占位符 3">
            <a:extLst>
              <a:ext uri="{FF2B5EF4-FFF2-40B4-BE49-F238E27FC236}">
                <a16:creationId xmlns:a16="http://schemas.microsoft.com/office/drawing/2014/main" id="{10AB67AE-0F8E-4854-B4F0-E426327E0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23" name="灯片编号占位符 4">
            <a:extLst>
              <a:ext uri="{FF2B5EF4-FFF2-40B4-BE49-F238E27FC236}">
                <a16:creationId xmlns:a16="http://schemas.microsoft.com/office/drawing/2014/main" id="{737D17F2-7D36-4A2A-A02E-7BC5A95E3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6" name="文本占位符 3">
            <a:extLst>
              <a:ext uri="{FF2B5EF4-FFF2-40B4-BE49-F238E27FC236}">
                <a16:creationId xmlns:a16="http://schemas.microsoft.com/office/drawing/2014/main" id="{B9BAD881-008C-4F85-8DB9-14D95EF1F248}"/>
              </a:ext>
            </a:extLst>
          </p:cNvPr>
          <p:cNvSpPr txBox="1"/>
          <p:nvPr userDrawn="1"/>
        </p:nvSpPr>
        <p:spPr>
          <a:xfrm>
            <a:off x="431687" y="56254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3930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5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6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2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23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21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83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9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76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36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32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29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id="{CE0B4490-9C48-4A9B-82FE-FBC1847E7526}"/>
              </a:ext>
            </a:extLst>
          </p:cNvPr>
          <p:cNvCxnSpPr/>
          <p:nvPr userDrawn="1"/>
        </p:nvCxnSpPr>
        <p:spPr>
          <a:xfrm flipV="1">
            <a:off x="509620" y="685935"/>
            <a:ext cx="4752340" cy="381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日期占位符 2">
            <a:extLst>
              <a:ext uri="{FF2B5EF4-FFF2-40B4-BE49-F238E27FC236}">
                <a16:creationId xmlns:a16="http://schemas.microsoft.com/office/drawing/2014/main" id="{4FFF152A-5DDF-4655-BCD1-3A0ED9C7F4D6}"/>
              </a:ext>
            </a:extLst>
          </p:cNvPr>
          <p:cNvSpPr txBox="1">
            <a:spLocks/>
          </p:cNvSpPr>
          <p:nvPr userDrawn="1"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2F288E0-7875-42C4-84C8-98DBBD3BF4D2}" type="datetimeFigureOut">
              <a:rPr lang="zh-CN" altLang="en-US" smtClean="0"/>
              <a:pPr/>
              <a:t>2021/12/9</a:t>
            </a:fld>
            <a:endParaRPr lang="zh-CN" altLang="en-US"/>
          </a:p>
        </p:txBody>
      </p:sp>
      <p:sp>
        <p:nvSpPr>
          <p:cNvPr id="31" name="灯片编号占位符 4">
            <a:extLst>
              <a:ext uri="{FF2B5EF4-FFF2-40B4-BE49-F238E27FC236}">
                <a16:creationId xmlns:a16="http://schemas.microsoft.com/office/drawing/2014/main" id="{8C4F9CF7-7E22-423B-AC85-B62EC3EFD7E0}"/>
              </a:ext>
            </a:extLst>
          </p:cNvPr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34" name="文本占位符 3">
            <a:extLst>
              <a:ext uri="{FF2B5EF4-FFF2-40B4-BE49-F238E27FC236}">
                <a16:creationId xmlns:a16="http://schemas.microsoft.com/office/drawing/2014/main" id="{C1CF06DE-BF20-42F5-8C10-C6FFDE1E8476}"/>
              </a:ext>
            </a:extLst>
          </p:cNvPr>
          <p:cNvSpPr txBox="1"/>
          <p:nvPr userDrawn="1"/>
        </p:nvSpPr>
        <p:spPr>
          <a:xfrm>
            <a:off x="431687" y="56254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3930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5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6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2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23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21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83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9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76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36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32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29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8" name="直接连接符 37">
            <a:extLst>
              <a:ext uri="{FF2B5EF4-FFF2-40B4-BE49-F238E27FC236}">
                <a16:creationId xmlns:a16="http://schemas.microsoft.com/office/drawing/2014/main" id="{7B565C0F-676F-4313-A9CA-27B67C8647E9}"/>
              </a:ext>
            </a:extLst>
          </p:cNvPr>
          <p:cNvCxnSpPr/>
          <p:nvPr userDrawn="1"/>
        </p:nvCxnSpPr>
        <p:spPr>
          <a:xfrm flipV="1">
            <a:off x="509620" y="685935"/>
            <a:ext cx="4752340" cy="381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矩形 38">
            <a:extLst>
              <a:ext uri="{FF2B5EF4-FFF2-40B4-BE49-F238E27FC236}">
                <a16:creationId xmlns:a16="http://schemas.microsoft.com/office/drawing/2014/main" id="{11BC5C02-BDD4-4C3E-B09D-C56D5743F0FC}"/>
              </a:ext>
            </a:extLst>
          </p:cNvPr>
          <p:cNvSpPr/>
          <p:nvPr userDrawn="1"/>
        </p:nvSpPr>
        <p:spPr>
          <a:xfrm>
            <a:off x="0" y="0"/>
            <a:ext cx="5438609" cy="6858000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id="{3659AF98-681F-4185-B4DF-C2286E82821D}"/>
              </a:ext>
            </a:extLst>
          </p:cNvPr>
          <p:cNvSpPr/>
          <p:nvPr userDrawn="1"/>
        </p:nvSpPr>
        <p:spPr>
          <a:xfrm>
            <a:off x="250667" y="677919"/>
            <a:ext cx="11892196" cy="5556738"/>
          </a:xfrm>
          <a:prstGeom prst="rect">
            <a:avLst/>
          </a:prstGeom>
          <a:solidFill>
            <a:schemeClr val="bg1"/>
          </a:solidFill>
          <a:ln>
            <a:solidFill>
              <a:srgbClr val="296EA3"/>
            </a:solidFill>
          </a:ln>
          <a:effectLst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>
            <a:extLst>
              <a:ext uri="{FF2B5EF4-FFF2-40B4-BE49-F238E27FC236}">
                <a16:creationId xmlns:a16="http://schemas.microsoft.com/office/drawing/2014/main" id="{EC20717D-C34A-4B3F-B3AB-6F649DEA126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4295" y="0"/>
            <a:ext cx="1298028" cy="1447800"/>
          </a:xfrm>
          <a:prstGeom prst="rect">
            <a:avLst/>
          </a:prstGeom>
        </p:spPr>
      </p:pic>
      <p:sp>
        <p:nvSpPr>
          <p:cNvPr id="43" name="灯片编号占位符 4">
            <a:extLst>
              <a:ext uri="{FF2B5EF4-FFF2-40B4-BE49-F238E27FC236}">
                <a16:creationId xmlns:a16="http://schemas.microsoft.com/office/drawing/2014/main" id="{76517BCF-8CB0-484F-8B40-72F835D015F2}"/>
              </a:ext>
            </a:extLst>
          </p:cNvPr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45" name="Rounded Rectangle 11">
            <a:extLst>
              <a:ext uri="{FF2B5EF4-FFF2-40B4-BE49-F238E27FC236}">
                <a16:creationId xmlns:a16="http://schemas.microsoft.com/office/drawing/2014/main" id="{E3A582C3-B52C-42CD-B19A-495F16540CEC}"/>
              </a:ext>
            </a:extLst>
          </p:cNvPr>
          <p:cNvSpPr>
            <a:spLocks noChangeAspect="1"/>
          </p:cNvSpPr>
          <p:nvPr userDrawn="1"/>
        </p:nvSpPr>
        <p:spPr>
          <a:xfrm>
            <a:off x="1306288" y="94859"/>
            <a:ext cx="549910" cy="550545"/>
          </a:xfrm>
          <a:prstGeom prst="roundRect">
            <a:avLst>
              <a:gd name="adj" fmla="val 50000"/>
            </a:avLst>
          </a:prstGeom>
          <a:solidFill>
            <a:srgbClr val="FF66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94" tIns="43347" rIns="86694" bIns="43347" rtlCol="0" anchor="ctr" anchorCtr="0"/>
          <a:lstStyle/>
          <a:p>
            <a:pPr algn="ctr">
              <a:lnSpc>
                <a:spcPct val="120000"/>
              </a:lnSpc>
            </a:pPr>
            <a:endParaRPr lang="en-US" sz="211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7" name="文本占位符 3">
            <a:extLst>
              <a:ext uri="{FF2B5EF4-FFF2-40B4-BE49-F238E27FC236}">
                <a16:creationId xmlns:a16="http://schemas.microsoft.com/office/drawing/2014/main" id="{D57B497E-8717-483F-B513-8F322F1E7CD1}"/>
              </a:ext>
            </a:extLst>
          </p:cNvPr>
          <p:cNvSpPr txBox="1"/>
          <p:nvPr userDrawn="1"/>
        </p:nvSpPr>
        <p:spPr>
          <a:xfrm>
            <a:off x="1856085" y="127374"/>
            <a:ext cx="3582524" cy="558075"/>
          </a:xfrm>
          <a:prstGeom prst="rect">
            <a:avLst/>
          </a:prstGeom>
        </p:spPr>
        <p:txBody>
          <a:bodyPr anchor="ctr"/>
          <a:lstStyle>
            <a:lvl1pPr marL="0" indent="0" algn="l" defTabSz="963930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5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6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2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23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21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83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9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76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36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32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29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49AC9741-F591-4A59-AC2C-C31ABBD9EC3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902428" y="173115"/>
            <a:ext cx="3694436" cy="392524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9" name="文本占位符 8">
            <a:extLst>
              <a:ext uri="{FF2B5EF4-FFF2-40B4-BE49-F238E27FC236}">
                <a16:creationId xmlns:a16="http://schemas.microsoft.com/office/drawing/2014/main" id="{9C360E1E-97B0-44A9-935B-F6BF2BB8A5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325438" y="186021"/>
            <a:ext cx="503237" cy="366712"/>
          </a:xfrm>
        </p:spPr>
        <p:txBody>
          <a:bodyPr>
            <a:noAutofit/>
          </a:bodyPr>
          <a:lstStyle>
            <a:lvl1pPr marL="0" indent="0" algn="ctr">
              <a:buNone/>
              <a:defRPr sz="211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771116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7FAD0AC-12AE-4882-871B-36E271E41D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BC9C85AA-784E-4CBF-B6A5-7503436AE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01837A2D-0468-477B-96E4-1E82BA7BF6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BD612EF-0089-43D8-9BB4-9493AD726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2680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A92FFFB-405D-4E01-986A-9693071BA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B49BEF75-C49F-4E17-8019-191EEEA24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5A339473-2B7D-4824-A442-8E79833E18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7485F89B-CF72-48A4-AE49-A2E92F45B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0662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B2684F3-47A1-4DD8-852A-633230DA4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3D69B01-3431-4132-A6DF-583D7618E9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5F4916E-1375-4C80-8E9D-81748AABF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65C2787-1CB0-497E-B1E7-90A7CAF38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AE74290-A6C7-48F3-A6B1-69446CDB9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5740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707DD46-7EBA-4773-90F7-94347BA97D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C30C6F2-2DDC-436E-B624-2B8D24F40A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F2C8922-F181-4605-B955-22613FF31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7D39B41-C6BC-4F38-B725-F4900C9E2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EC6A2E9-FB2F-4CEE-B0F2-1F569FA07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8022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55FCBDD-056A-41DB-B325-D298C0030A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8EF721E-F998-4227-AB7C-F7C451366B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9BD7FD14-1A6E-406C-94EF-F7543E0355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CEE2239-868F-48CC-BFB2-52AF4E0A4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306D1BB-0B98-4B02-8573-68FF1C5B9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7581F06-0C10-4D3D-8221-D8B3D49AA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5615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9652085-D062-4CD1-959F-B3186F301E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C8B03A3-56D2-4DB6-86D8-EE63F15D78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B16FC3B9-0312-4A75-86D7-5DA5BEBC12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2B0B8A1C-FA2E-4D4C-8418-055F75BA07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107AD075-5FC6-4899-A7A8-445540FB62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D0D8CC0D-B7BB-42EC-AD0C-924AA709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F83710D8-8009-4247-9FEB-E421F2516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C7D70954-445B-4F9D-B48C-526BED162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2E5698ED-C9D1-4D78-865D-C81D20F336B3}"/>
              </a:ext>
            </a:extLst>
          </p:cNvPr>
          <p:cNvSpPr/>
          <p:nvPr userDrawn="1"/>
        </p:nvSpPr>
        <p:spPr>
          <a:xfrm>
            <a:off x="8801478" y="645017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9748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A1B7B2A-FC41-4FB1-A544-AB2BBE2CB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37228E5E-65AE-4F34-B0B8-DEE527DD7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84B3D832-FC7A-46C8-ABBF-5D848A9CC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4B6C78B8-8FE3-4DC3-A4BF-433328565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5888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DCDBACCF-E067-4824-8D33-9BACAB8426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F11EB-EE22-4A29-ACE1-B37D2B8B666D}" type="datetimeFigureOut">
              <a:rPr lang="zh-CN" altLang="en-US" smtClean="0"/>
              <a:pPr/>
              <a:t>2021/12/9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0F4F5D4F-144A-4535-A844-346A587ECA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A150A24-81F0-47FA-9ABE-E7FDE9AF0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475C6-AC50-43A7-A36F-F1E13AC0D3F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4694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01465BF-5EA0-4C63-9DC6-16B34D7D68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59F7A51-CF24-4F0F-BC04-1600C7AA32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D871F3C-1943-4ED2-A7CA-3593E87B80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9763BBF-441C-4BC8-9785-52C638554D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44F7483-5CA4-4DF3-B6FB-64E70CD52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A118D00-D4F2-4AA6-B912-F300B0772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9153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D639918-3EE2-4663-8BDA-06CA8DAB19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38A26562-5C3E-4549-88AA-45591E8EBB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8CF4A98-3501-47EE-AA8F-94F860A7CB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EA7E200-5BC3-4735-A5A5-F06C82AAE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46D29CD-8486-4E16-822E-BFB10DF76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D57433D-A6D6-4CBB-A421-842D27DFF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4499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19EE68F7-3AB6-4F6C-A94C-C4C8C0EED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D294EED-A68F-402C-957A-E242DB31E1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2139F31-BE2B-4906-923F-DFE9C2DCB8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2021/12/9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F1B4585-E419-41E4-9CDF-4099D424E3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A293F7F-B7E2-4BED-866A-7328E97D23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3119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79" r:id="rId13"/>
    <p:sldLayoutId id="2147483698" r:id="rId14"/>
    <p:sldLayoutId id="2147483660" r:id="rId15"/>
    <p:sldLayoutId id="2147483661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>
            <a:extLst>
              <a:ext uri="{FF2B5EF4-FFF2-40B4-BE49-F238E27FC236}">
                <a16:creationId xmlns:a16="http://schemas.microsoft.com/office/drawing/2014/main" id="{53BCC026-F30E-40B4-A5C7-D2E639044CDA}"/>
              </a:ext>
            </a:extLst>
          </p:cNvPr>
          <p:cNvGrpSpPr/>
          <p:nvPr/>
        </p:nvGrpSpPr>
        <p:grpSpPr>
          <a:xfrm>
            <a:off x="6019060" y="0"/>
            <a:ext cx="6268896" cy="6858000"/>
            <a:chOff x="6343708" y="0"/>
            <a:chExt cx="5944248" cy="6858000"/>
          </a:xfrm>
        </p:grpSpPr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D1CE2F2C-58E4-4128-84CF-A97334BEFF62}"/>
                </a:ext>
              </a:extLst>
            </p:cNvPr>
            <p:cNvSpPr/>
            <p:nvPr/>
          </p:nvSpPr>
          <p:spPr>
            <a:xfrm>
              <a:off x="6343708" y="0"/>
              <a:ext cx="5944248" cy="6858000"/>
            </a:xfrm>
            <a:prstGeom prst="rect">
              <a:avLst/>
            </a:prstGeom>
            <a:gradFill>
              <a:gsLst>
                <a:gs pos="0">
                  <a:srgbClr val="2869A1"/>
                </a:gs>
                <a:gs pos="33000">
                  <a:srgbClr val="2783AC"/>
                </a:gs>
                <a:gs pos="66000">
                  <a:srgbClr val="249CB5"/>
                </a:gs>
                <a:gs pos="100000">
                  <a:srgbClr val="20ABBE"/>
                </a:gs>
              </a:gsLst>
              <a:lin ang="21594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E90DECA5-F308-4D22-BE1D-3A3694202593}"/>
                </a:ext>
              </a:extLst>
            </p:cNvPr>
            <p:cNvSpPr/>
            <p:nvPr/>
          </p:nvSpPr>
          <p:spPr>
            <a:xfrm>
              <a:off x="6615288" y="324556"/>
              <a:ext cx="5366043" cy="620888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5" name="文本框 14">
            <a:extLst>
              <a:ext uri="{FF2B5EF4-FFF2-40B4-BE49-F238E27FC236}">
                <a16:creationId xmlns:a16="http://schemas.microsoft.com/office/drawing/2014/main" id="{17153E1D-AAFC-425A-B6D8-00B7B2162CB8}"/>
              </a:ext>
            </a:extLst>
          </p:cNvPr>
          <p:cNvSpPr txBox="1"/>
          <p:nvPr/>
        </p:nvSpPr>
        <p:spPr>
          <a:xfrm>
            <a:off x="7924799" y="764873"/>
            <a:ext cx="4056532" cy="1015663"/>
          </a:xfrm>
          <a:prstGeom prst="rect">
            <a:avLst/>
          </a:prstGeom>
          <a:solidFill>
            <a:srgbClr val="20AABD"/>
          </a:solidFill>
          <a:ln>
            <a:noFill/>
            <a:prstDash val="sysDash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计算机组装与维护</a:t>
            </a:r>
            <a:endParaRPr lang="en-US" altLang="zh-CN" sz="3200" b="1" dirty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8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（第二版）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27AF3C5C-49FE-482E-867A-76AC9DABE8A4}"/>
              </a:ext>
            </a:extLst>
          </p:cNvPr>
          <p:cNvSpPr/>
          <p:nvPr/>
        </p:nvSpPr>
        <p:spPr>
          <a:xfrm>
            <a:off x="-74208" y="0"/>
            <a:ext cx="6382871" cy="6858000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7" name="任意多边形: 形状 16">
            <a:extLst>
              <a:ext uri="{FF2B5EF4-FFF2-40B4-BE49-F238E27FC236}">
                <a16:creationId xmlns:a16="http://schemas.microsoft.com/office/drawing/2014/main" id="{5116D8B5-902A-4D2A-91E9-D182E44B0065}"/>
              </a:ext>
            </a:extLst>
          </p:cNvPr>
          <p:cNvSpPr/>
          <p:nvPr/>
        </p:nvSpPr>
        <p:spPr>
          <a:xfrm rot="1800000">
            <a:off x="5650387" y="1591335"/>
            <a:ext cx="1927670" cy="6141278"/>
          </a:xfrm>
          <a:custGeom>
            <a:avLst/>
            <a:gdLst>
              <a:gd name="connsiteX0" fmla="*/ 0 w 1927670"/>
              <a:gd name="connsiteY0" fmla="*/ 0 h 6188100"/>
              <a:gd name="connsiteX1" fmla="*/ 1925077 w 1927670"/>
              <a:gd name="connsiteY1" fmla="*/ 1089521 h 6188100"/>
              <a:gd name="connsiteX2" fmla="*/ 1925077 w 1927670"/>
              <a:gd name="connsiteY2" fmla="*/ 3430821 h 6188100"/>
              <a:gd name="connsiteX3" fmla="*/ 1927670 w 1927670"/>
              <a:gd name="connsiteY3" fmla="*/ 3429324 h 6188100"/>
              <a:gd name="connsiteX4" fmla="*/ 1927670 w 1927670"/>
              <a:gd name="connsiteY4" fmla="*/ 5076656 h 6188100"/>
              <a:gd name="connsiteX5" fmla="*/ 2593 w 1927670"/>
              <a:gd name="connsiteY5" fmla="*/ 6188100 h 6188100"/>
              <a:gd name="connsiteX6" fmla="*/ 2593 w 1927670"/>
              <a:gd name="connsiteY6" fmla="*/ 6176626 h 6188100"/>
              <a:gd name="connsiteX7" fmla="*/ 0 w 1927670"/>
              <a:gd name="connsiteY7" fmla="*/ 6176626 h 618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27670" h="6188100">
                <a:moveTo>
                  <a:pt x="0" y="0"/>
                </a:moveTo>
                <a:lnTo>
                  <a:pt x="1925077" y="1089521"/>
                </a:lnTo>
                <a:lnTo>
                  <a:pt x="1925077" y="3430821"/>
                </a:lnTo>
                <a:lnTo>
                  <a:pt x="1927670" y="3429324"/>
                </a:lnTo>
                <a:lnTo>
                  <a:pt x="1927670" y="5076656"/>
                </a:lnTo>
                <a:lnTo>
                  <a:pt x="2593" y="6188100"/>
                </a:lnTo>
                <a:lnTo>
                  <a:pt x="2593" y="6176626"/>
                </a:lnTo>
                <a:lnTo>
                  <a:pt x="0" y="6176626"/>
                </a:lnTo>
                <a:close/>
              </a:path>
            </a:pathLst>
          </a:custGeom>
          <a:gradFill flip="none" rotWithShape="1">
            <a:gsLst>
              <a:gs pos="0">
                <a:srgbClr val="2869A1"/>
              </a:gs>
              <a:gs pos="33000">
                <a:srgbClr val="2783AC"/>
              </a:gs>
              <a:gs pos="66000">
                <a:srgbClr val="249CB5"/>
              </a:gs>
              <a:gs pos="100000">
                <a:srgbClr val="20ABBE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: 形状 17">
            <a:extLst>
              <a:ext uri="{FF2B5EF4-FFF2-40B4-BE49-F238E27FC236}">
                <a16:creationId xmlns:a16="http://schemas.microsoft.com/office/drawing/2014/main" id="{50920A7D-0138-45B0-A9F7-8A15C8C83830}"/>
              </a:ext>
            </a:extLst>
          </p:cNvPr>
          <p:cNvSpPr/>
          <p:nvPr/>
        </p:nvSpPr>
        <p:spPr>
          <a:xfrm rot="19770493">
            <a:off x="5639979" y="-915587"/>
            <a:ext cx="1925077" cy="6177680"/>
          </a:xfrm>
          <a:custGeom>
            <a:avLst/>
            <a:gdLst>
              <a:gd name="connsiteX0" fmla="*/ 0 w 1925077"/>
              <a:gd name="connsiteY0" fmla="*/ 0 h 6177680"/>
              <a:gd name="connsiteX1" fmla="*/ 1925077 w 1925077"/>
              <a:gd name="connsiteY1" fmla="*/ 1133585 h 6177680"/>
              <a:gd name="connsiteX2" fmla="*/ 1925077 w 1925077"/>
              <a:gd name="connsiteY2" fmla="*/ 5088169 h 6177680"/>
              <a:gd name="connsiteX3" fmla="*/ 0 w 1925077"/>
              <a:gd name="connsiteY3" fmla="*/ 6177680 h 617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5077" h="6177680">
                <a:moveTo>
                  <a:pt x="0" y="0"/>
                </a:moveTo>
                <a:lnTo>
                  <a:pt x="1925077" y="1133585"/>
                </a:lnTo>
                <a:lnTo>
                  <a:pt x="1925077" y="5088169"/>
                </a:lnTo>
                <a:lnTo>
                  <a:pt x="0" y="6177680"/>
                </a:lnTo>
                <a:close/>
              </a:path>
            </a:pathLst>
          </a:custGeom>
          <a:gradFill>
            <a:gsLst>
              <a:gs pos="0">
                <a:srgbClr val="2869A1"/>
              </a:gs>
              <a:gs pos="33000">
                <a:srgbClr val="2783AC"/>
              </a:gs>
              <a:gs pos="66000">
                <a:srgbClr val="249CB5"/>
              </a:gs>
              <a:gs pos="100000">
                <a:srgbClr val="20ABBE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id="{E4B5B046-A375-4B8F-9333-D240AB370D3F}"/>
              </a:ext>
            </a:extLst>
          </p:cNvPr>
          <p:cNvCxnSpPr>
            <a:cxnSpLocks/>
          </p:cNvCxnSpPr>
          <p:nvPr/>
        </p:nvCxnSpPr>
        <p:spPr>
          <a:xfrm>
            <a:off x="633592" y="3399667"/>
            <a:ext cx="4948673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19DA4DC0-E25B-4082-B9BA-1A38A83D171F}"/>
              </a:ext>
            </a:extLst>
          </p:cNvPr>
          <p:cNvSpPr txBox="1"/>
          <p:nvPr/>
        </p:nvSpPr>
        <p:spPr>
          <a:xfrm>
            <a:off x="572140" y="2859325"/>
            <a:ext cx="5071576" cy="51528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dist">
              <a:buNone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项目</a:t>
            </a:r>
            <a:r>
              <a:rPr lang="en-US" altLang="zh-CN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5 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认识外存储器</a:t>
            </a:r>
          </a:p>
        </p:txBody>
      </p:sp>
      <p:pic>
        <p:nvPicPr>
          <p:cNvPr id="22" name="图片 21" descr="73e5f5811aab5673afcaa99032383457">
            <a:extLst>
              <a:ext uri="{FF2B5EF4-FFF2-40B4-BE49-F238E27FC236}">
                <a16:creationId xmlns:a16="http://schemas.microsoft.com/office/drawing/2014/main" id="{A2448D42-BC28-4AE0-B4C1-D7A8511C83D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5793" y="2106559"/>
            <a:ext cx="3373021" cy="3202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4676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7675">
        <p15:prstTrans prst="peelOff"/>
      </p:transition>
    </mc:Choice>
    <mc:Fallback xmlns="">
      <p:transition spd="slow" advTm="767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8203819-DFC8-4D78-96A3-2636AC5791D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硬盘的结构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F94FDBD-5AD4-4FC3-B2DE-BE7ED0E7C8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03</a:t>
            </a:r>
            <a:endParaRPr lang="zh-CN" altLang="en-US" dirty="0"/>
          </a:p>
        </p:txBody>
      </p:sp>
      <p:sp>
        <p:nvSpPr>
          <p:cNvPr id="8" name="矩形 36">
            <a:extLst>
              <a:ext uri="{FF2B5EF4-FFF2-40B4-BE49-F238E27FC236}">
                <a16:creationId xmlns:a16="http://schemas.microsoft.com/office/drawing/2014/main" id="{8DE63E9D-BFC2-47C7-8278-A4A61D4244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6798" y="2365224"/>
            <a:ext cx="10678140" cy="1698029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硬盘是计算机系统中最重要的外存设备，计算机中的大量数据都存储在硬盘中，所以把硬盘称作计算机数据的仓库。硬盘的结构，主要是硬盘的外部结构、内部结构和逻辑结构。</a:t>
            </a:r>
          </a:p>
        </p:txBody>
      </p:sp>
    </p:spTree>
    <p:extLst>
      <p:ext uri="{BB962C8B-B14F-4D97-AF65-F5344CB8AC3E}">
        <p14:creationId xmlns:p14="http://schemas.microsoft.com/office/powerpoint/2010/main" val="3081189470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8203819-DFC8-4D78-96A3-2636AC5791D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硬盘的结构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F94FDBD-5AD4-4FC3-B2DE-BE7ED0E7C8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03</a:t>
            </a:r>
            <a:endParaRPr lang="zh-CN" altLang="en-US" dirty="0"/>
          </a:p>
        </p:txBody>
      </p:sp>
      <p:pic>
        <p:nvPicPr>
          <p:cNvPr id="5" name="图片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1478" y="1442286"/>
            <a:ext cx="3516274" cy="2797203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7" name="图片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1105" y="1442286"/>
            <a:ext cx="3607534" cy="2797203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10" name="爆炸形 2 9"/>
          <p:cNvSpPr/>
          <p:nvPr/>
        </p:nvSpPr>
        <p:spPr>
          <a:xfrm rot="19406123">
            <a:off x="1548766" y="4018914"/>
            <a:ext cx="1921454" cy="1384567"/>
          </a:xfrm>
          <a:prstGeom prst="irregularSeal2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外部结构</a:t>
            </a:r>
          </a:p>
        </p:txBody>
      </p:sp>
      <p:sp>
        <p:nvSpPr>
          <p:cNvPr id="11" name="爆炸形 2 10"/>
          <p:cNvSpPr/>
          <p:nvPr/>
        </p:nvSpPr>
        <p:spPr>
          <a:xfrm rot="19406123">
            <a:off x="7581753" y="4018913"/>
            <a:ext cx="1670858" cy="1384567"/>
          </a:xfrm>
          <a:prstGeom prst="irregularSeal2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内部结构</a:t>
            </a:r>
          </a:p>
        </p:txBody>
      </p:sp>
    </p:spTree>
    <p:extLst>
      <p:ext uri="{BB962C8B-B14F-4D97-AF65-F5344CB8AC3E}">
        <p14:creationId xmlns:p14="http://schemas.microsoft.com/office/powerpoint/2010/main" val="1267165788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1A007C56-D1F3-46C8-9391-2EB4149DF1B9}"/>
              </a:ext>
            </a:extLst>
          </p:cNvPr>
          <p:cNvSpPr/>
          <p:nvPr/>
        </p:nvSpPr>
        <p:spPr>
          <a:xfrm>
            <a:off x="0" y="0"/>
            <a:ext cx="5438609" cy="6858000"/>
          </a:xfrm>
          <a:prstGeom prst="rect">
            <a:avLst/>
          </a:prstGeom>
          <a:solidFill>
            <a:srgbClr val="296EA3"/>
          </a:solidFill>
          <a:ln>
            <a:solidFill>
              <a:srgbClr val="40A0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AEFD025-B00E-4D70-825D-D92B79684AFC}"/>
              </a:ext>
            </a:extLst>
          </p:cNvPr>
          <p:cNvSpPr/>
          <p:nvPr/>
        </p:nvSpPr>
        <p:spPr>
          <a:xfrm>
            <a:off x="2731476" y="1284933"/>
            <a:ext cx="9460523" cy="3702903"/>
          </a:xfrm>
          <a:prstGeom prst="rect">
            <a:avLst/>
          </a:prstGeom>
          <a:solidFill>
            <a:schemeClr val="bg1"/>
          </a:solidFill>
          <a:ln>
            <a:solidFill>
              <a:srgbClr val="296EA3"/>
            </a:solidFill>
          </a:ln>
          <a:effectLst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7685779-E262-4F28-B472-BFF5FE118A20}"/>
              </a:ext>
            </a:extLst>
          </p:cNvPr>
          <p:cNvSpPr txBox="1"/>
          <p:nvPr/>
        </p:nvSpPr>
        <p:spPr>
          <a:xfrm>
            <a:off x="5365671" y="1311802"/>
            <a:ext cx="146065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600" dirty="0">
                <a:solidFill>
                  <a:srgbClr val="296EA3"/>
                </a:solidFill>
                <a:latin typeface="Impact" panose="020B0806030902050204" pitchFamily="34" charset="0"/>
                <a:ea typeface="包图粗黑体" panose="02000800000000000000" pitchFamily="2" charset="-122"/>
              </a:rPr>
              <a:t>04</a:t>
            </a:r>
            <a:endParaRPr lang="zh-CN" altLang="en-US" sz="9600" dirty="0">
              <a:solidFill>
                <a:srgbClr val="296EA3"/>
              </a:solidFill>
              <a:latin typeface="Impact" panose="020B0806030902050204" pitchFamily="34" charset="0"/>
              <a:ea typeface="包图粗黑体" panose="02000800000000000000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0ABDA53-4F33-499A-B772-76CB480EEE6F}"/>
              </a:ext>
            </a:extLst>
          </p:cNvPr>
          <p:cNvSpPr txBox="1"/>
          <p:nvPr/>
        </p:nvSpPr>
        <p:spPr>
          <a:xfrm>
            <a:off x="2552701" y="2886572"/>
            <a:ext cx="7086598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400" b="1" dirty="0">
                <a:solidFill>
                  <a:srgbClr val="296EA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外存储器性能指标</a:t>
            </a:r>
          </a:p>
        </p:txBody>
      </p:sp>
    </p:spTree>
    <p:extLst>
      <p:ext uri="{BB962C8B-B14F-4D97-AF65-F5344CB8AC3E}">
        <p14:creationId xmlns:p14="http://schemas.microsoft.com/office/powerpoint/2010/main" val="4176912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60" name="矩形 48"/>
          <p:cNvSpPr>
            <a:spLocks noChangeArrowheads="1"/>
          </p:cNvSpPr>
          <p:nvPr/>
        </p:nvSpPr>
        <p:spPr bwMode="auto">
          <a:xfrm>
            <a:off x="739833" y="1570400"/>
            <a:ext cx="11247120" cy="3166380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硬盘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性能指标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主要包括</a:t>
            </a:r>
            <a:r>
              <a:rPr lang="zh-CN" altLang="zh-CN" sz="24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容量、转速、缓存、数据传输率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zh-CN" sz="24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平均寻道时间</a:t>
            </a:r>
            <a:r>
              <a:rPr lang="zh-CN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r>
              <a:rPr lang="zh-CN" altLang="zh-CN" b="1" dirty="0">
                <a:solidFill>
                  <a:schemeClr val="bg1"/>
                </a:solidFill>
              </a:rPr>
              <a:t>。</a:t>
            </a:r>
            <a:endParaRPr lang="en-US" altLang="zh-CN" b="1" dirty="0">
              <a:solidFill>
                <a:schemeClr val="bg1"/>
              </a:solidFill>
            </a:endParaRPr>
          </a:p>
          <a:p>
            <a:endParaRPr lang="en-US" altLang="zh-CN" b="1" dirty="0">
              <a:solidFill>
                <a:srgbClr val="FFFF00"/>
              </a:solidFill>
            </a:endParaRPr>
          </a:p>
          <a:p>
            <a:endParaRPr lang="en-US" altLang="zh-CN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容量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：硬盘的容量是指存储数据量的大小，单位为兆字节（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MB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）或千兆字节（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GB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）。硬盘容量是用户购买硬盘要考虑的首要参数之一。硬盘是由几张单独的碟片叠加在一起组成的，所以每张碟片的容量直接关系到硬盘容量的大小。目前硬盘的单碟容量从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500GB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到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8T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不等。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3DA5416-D027-4D4F-BA5F-38066EB2B29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外存储器的性能指标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4C201A6-C77B-4003-BC0D-8A11579EBDD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51578240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8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60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60" name="矩形 48"/>
          <p:cNvSpPr>
            <a:spLocks noChangeArrowheads="1"/>
          </p:cNvSpPr>
          <p:nvPr/>
        </p:nvSpPr>
        <p:spPr bwMode="auto">
          <a:xfrm>
            <a:off x="598516" y="1714967"/>
            <a:ext cx="11247120" cy="2243050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转速：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硬盘的转速以每分钟转多少转来表示，单位为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RPM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Rotations Per Minute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）。转速是选购硬盘时最重要的参数之一，也是决定数据传输速率的关键因素，转速越高，其读取速度也就越快。目前台式机硬盘转速一般有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7200RPM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10000RPM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，基于散热性能的考虑，笔记本电脑通常采用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5400RPM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转速的硬盘。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3DA5416-D027-4D4F-BA5F-38066EB2B29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外存储器的性能指标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4C201A6-C77B-4003-BC0D-8A11579EBDD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29865064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8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60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60" name="矩形 48"/>
          <p:cNvSpPr>
            <a:spLocks noChangeArrowheads="1"/>
          </p:cNvSpPr>
          <p:nvPr/>
        </p:nvSpPr>
        <p:spPr bwMode="auto">
          <a:xfrm>
            <a:off x="598516" y="1764658"/>
            <a:ext cx="11247120" cy="2806025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数据传输率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：数据传输率是指硬盘读写数据的速度，其单位为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MB/s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数据传输率可分为外部传输率和内部传输率。内部传输率反映了硬盘缓存区未使用时的性能，内部传输率主要依赖硬盘旋转速度。外部传输率是系统总线与硬盘缓冲区之间的数据传输率，外部数据传输率与硬盘接口类型和缓存的大小有关，目前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SATA3.0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硬盘的最大传输速率为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750MB/s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3DA5416-D027-4D4F-BA5F-38066EB2B29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外存储器的性能指标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4C201A6-C77B-4003-BC0D-8A11579EBDD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8709875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8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60" grpId="0" animBg="1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60" name="矩形 48"/>
          <p:cNvSpPr>
            <a:spLocks noChangeArrowheads="1"/>
          </p:cNvSpPr>
          <p:nvPr/>
        </p:nvSpPr>
        <p:spPr bwMode="auto">
          <a:xfrm>
            <a:off x="515389" y="2379444"/>
            <a:ext cx="11247120" cy="1689052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缓存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：缓存的作用是平衡内部与外部间的数据传输速率，通过预读、写缓存，减少系统的等待时间，提高数据传输速度。</a:t>
            </a:r>
            <a:endParaRPr lang="en-US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平均寻道时间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：平均寻道时间是指硬盘的磁头移动到盘面指定磁道所需的时间。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3DA5416-D027-4D4F-BA5F-38066EB2B29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外存储器的性能指标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4C201A6-C77B-4003-BC0D-8A11579EBDD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31649885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8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60" grpId="0" animBg="1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1A007C56-D1F3-46C8-9391-2EB4149DF1B9}"/>
              </a:ext>
            </a:extLst>
          </p:cNvPr>
          <p:cNvSpPr/>
          <p:nvPr/>
        </p:nvSpPr>
        <p:spPr>
          <a:xfrm>
            <a:off x="0" y="0"/>
            <a:ext cx="5438609" cy="6858000"/>
          </a:xfrm>
          <a:prstGeom prst="rect">
            <a:avLst/>
          </a:prstGeom>
          <a:solidFill>
            <a:srgbClr val="296EA3"/>
          </a:solidFill>
          <a:ln>
            <a:solidFill>
              <a:srgbClr val="40A0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AEFD025-B00E-4D70-825D-D92B79684AFC}"/>
              </a:ext>
            </a:extLst>
          </p:cNvPr>
          <p:cNvSpPr/>
          <p:nvPr/>
        </p:nvSpPr>
        <p:spPr>
          <a:xfrm>
            <a:off x="2731476" y="1284933"/>
            <a:ext cx="9460523" cy="3702903"/>
          </a:xfrm>
          <a:prstGeom prst="rect">
            <a:avLst/>
          </a:prstGeom>
          <a:solidFill>
            <a:schemeClr val="bg1"/>
          </a:solidFill>
          <a:ln>
            <a:solidFill>
              <a:srgbClr val="296EA3"/>
            </a:solidFill>
          </a:ln>
          <a:effectLst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7685779-E262-4F28-B472-BFF5FE118A20}"/>
              </a:ext>
            </a:extLst>
          </p:cNvPr>
          <p:cNvSpPr txBox="1"/>
          <p:nvPr/>
        </p:nvSpPr>
        <p:spPr>
          <a:xfrm>
            <a:off x="5343229" y="1311802"/>
            <a:ext cx="150554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600" dirty="0">
                <a:solidFill>
                  <a:srgbClr val="296EA3"/>
                </a:solidFill>
                <a:latin typeface="Impact" panose="020B0806030902050204" pitchFamily="34" charset="0"/>
                <a:ea typeface="包图粗黑体" panose="02000800000000000000" pitchFamily="2" charset="-122"/>
              </a:rPr>
              <a:t>05</a:t>
            </a:r>
            <a:endParaRPr lang="zh-CN" altLang="en-US" sz="9600" dirty="0">
              <a:solidFill>
                <a:srgbClr val="296EA3"/>
              </a:solidFill>
              <a:latin typeface="Impact" panose="020B0806030902050204" pitchFamily="34" charset="0"/>
              <a:ea typeface="包图粗黑体" panose="02000800000000000000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0ABDA53-4F33-499A-B772-76CB480EEE6F}"/>
              </a:ext>
            </a:extLst>
          </p:cNvPr>
          <p:cNvSpPr txBox="1"/>
          <p:nvPr/>
        </p:nvSpPr>
        <p:spPr>
          <a:xfrm>
            <a:off x="2552701" y="2886572"/>
            <a:ext cx="7086598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400" b="1" dirty="0">
                <a:solidFill>
                  <a:srgbClr val="296EA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外存储器参数识别与安装</a:t>
            </a:r>
          </a:p>
        </p:txBody>
      </p:sp>
    </p:spTree>
    <p:extLst>
      <p:ext uri="{BB962C8B-B14F-4D97-AF65-F5344CB8AC3E}">
        <p14:creationId xmlns:p14="http://schemas.microsoft.com/office/powerpoint/2010/main" val="510285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0C400FA2-CD28-4509-B35C-2860ABABF33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外存储器的参数识别与安装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3028F8C-748B-41E8-9976-3EC46F40DAB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05</a:t>
            </a:r>
            <a:endParaRPr lang="zh-CN" altLang="en-US" dirty="0"/>
          </a:p>
        </p:txBody>
      </p:sp>
      <p:sp>
        <p:nvSpPr>
          <p:cNvPr id="11" name="矩形 48"/>
          <p:cNvSpPr>
            <a:spLocks noChangeArrowheads="1"/>
          </p:cNvSpPr>
          <p:nvPr/>
        </p:nvSpPr>
        <p:spPr bwMode="auto">
          <a:xfrm>
            <a:off x="523702" y="1016698"/>
            <a:ext cx="11247120" cy="1135054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参数识别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一般硬盘的正面标签上标有硬盘的品牌，容量、转速等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" name="图片 1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1674" y="2430057"/>
            <a:ext cx="3667846" cy="3521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385705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0C400FA2-CD28-4509-B35C-2860ABABF33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外存储器的参数识别与安装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3028F8C-748B-41E8-9976-3EC46F40DAB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05</a:t>
            </a:r>
            <a:endParaRPr lang="zh-CN" altLang="en-US" dirty="0"/>
          </a:p>
        </p:txBody>
      </p:sp>
      <p:sp>
        <p:nvSpPr>
          <p:cNvPr id="11" name="矩形 48"/>
          <p:cNvSpPr>
            <a:spLocks noChangeArrowheads="1"/>
          </p:cNvSpPr>
          <p:nvPr/>
        </p:nvSpPr>
        <p:spPr bwMode="auto">
          <a:xfrm>
            <a:off x="440575" y="958509"/>
            <a:ext cx="11247120" cy="1754326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安装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步骤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从硬盘安装位拔下硬盘固定槽，在固定槽上安装硬盘即可，然后将固定槽插入硬盘安装位，如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下图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所示。</a:t>
            </a:r>
          </a:p>
        </p:txBody>
      </p:sp>
      <p:pic>
        <p:nvPicPr>
          <p:cNvPr id="6" name="图片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3033" y="3105705"/>
            <a:ext cx="4404446" cy="2719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889995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55EB95E4-31F4-4CC1-9E84-7FF90C4283E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17" t="1167" r="36095" b="14783"/>
          <a:stretch/>
        </p:blipFill>
        <p:spPr>
          <a:xfrm>
            <a:off x="0" y="0"/>
            <a:ext cx="5143500" cy="6858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8A0F723E-0201-4AE2-945D-62FFF38C56AB}"/>
              </a:ext>
            </a:extLst>
          </p:cNvPr>
          <p:cNvSpPr/>
          <p:nvPr/>
        </p:nvSpPr>
        <p:spPr>
          <a:xfrm>
            <a:off x="-14288" y="2495550"/>
            <a:ext cx="5157787" cy="2196000"/>
          </a:xfrm>
          <a:prstGeom prst="rect">
            <a:avLst/>
          </a:prstGeom>
          <a:gradFill flip="none" rotWithShape="1">
            <a:gsLst>
              <a:gs pos="0">
                <a:srgbClr val="2869A1"/>
              </a:gs>
              <a:gs pos="33000">
                <a:srgbClr val="2783AC">
                  <a:alpha val="90000"/>
                </a:srgbClr>
              </a:gs>
              <a:gs pos="66000">
                <a:srgbClr val="249CB5">
                  <a:alpha val="80000"/>
                </a:srgbClr>
              </a:gs>
              <a:gs pos="100000">
                <a:srgbClr val="20ABBE">
                  <a:alpha val="7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9C8A0D5F-9430-48AD-9C84-7D106352D2F1}"/>
              </a:ext>
            </a:extLst>
          </p:cNvPr>
          <p:cNvSpPr txBox="1"/>
          <p:nvPr/>
        </p:nvSpPr>
        <p:spPr>
          <a:xfrm>
            <a:off x="1095375" y="2952690"/>
            <a:ext cx="29527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录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FE61A87-B3F1-4176-993B-D67DDC10BC71}"/>
              </a:ext>
            </a:extLst>
          </p:cNvPr>
          <p:cNvSpPr txBox="1"/>
          <p:nvPr/>
        </p:nvSpPr>
        <p:spPr>
          <a:xfrm>
            <a:off x="1095375" y="3675554"/>
            <a:ext cx="2952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</a:p>
        </p:txBody>
      </p:sp>
      <p:grpSp>
        <p:nvGrpSpPr>
          <p:cNvPr id="33" name="组合 32">
            <a:extLst>
              <a:ext uri="{FF2B5EF4-FFF2-40B4-BE49-F238E27FC236}">
                <a16:creationId xmlns:a16="http://schemas.microsoft.com/office/drawing/2014/main" id="{9DC0B614-288C-445A-A82F-842B1AC7AAD1}"/>
              </a:ext>
            </a:extLst>
          </p:cNvPr>
          <p:cNvGrpSpPr/>
          <p:nvPr/>
        </p:nvGrpSpPr>
        <p:grpSpPr>
          <a:xfrm>
            <a:off x="11610926" y="4719917"/>
            <a:ext cx="303473" cy="1938332"/>
            <a:chOff x="6231110" y="-1505374"/>
            <a:chExt cx="321138" cy="2051160"/>
          </a:xfrm>
        </p:grpSpPr>
        <p:sp>
          <p:nvSpPr>
            <p:cNvPr id="34" name="任意多边形 36">
              <a:extLst>
                <a:ext uri="{FF2B5EF4-FFF2-40B4-BE49-F238E27FC236}">
                  <a16:creationId xmlns:a16="http://schemas.microsoft.com/office/drawing/2014/main" id="{3F49CE23-BB4B-49C0-91E8-7B11D98F9E37}"/>
                </a:ext>
              </a:extLst>
            </p:cNvPr>
            <p:cNvSpPr/>
            <p:nvPr/>
          </p:nvSpPr>
          <p:spPr>
            <a:xfrm>
              <a:off x="6231110" y="43467"/>
              <a:ext cx="321138" cy="502319"/>
            </a:xfrm>
            <a:custGeom>
              <a:avLst/>
              <a:gdLst>
                <a:gd name="connsiteX0" fmla="*/ 143434 w 321138"/>
                <a:gd name="connsiteY0" fmla="*/ 0 h 502319"/>
                <a:gd name="connsiteX1" fmla="*/ 149253 w 321138"/>
                <a:gd name="connsiteY1" fmla="*/ 39314 h 502319"/>
                <a:gd name="connsiteX2" fmla="*/ 112925 w 321138"/>
                <a:gd name="connsiteY2" fmla="*/ 46648 h 502319"/>
                <a:gd name="connsiteX3" fmla="*/ 38168 w 321138"/>
                <a:gd name="connsiteY3" fmla="*/ 159429 h 502319"/>
                <a:gd name="connsiteX4" fmla="*/ 38168 w 321138"/>
                <a:gd name="connsiteY4" fmla="*/ 339429 h 502319"/>
                <a:gd name="connsiteX5" fmla="*/ 160568 w 321138"/>
                <a:gd name="connsiteY5" fmla="*/ 461829 h 502319"/>
                <a:gd name="connsiteX6" fmla="*/ 282968 w 321138"/>
                <a:gd name="connsiteY6" fmla="*/ 339429 h 502319"/>
                <a:gd name="connsiteX7" fmla="*/ 282968 w 321138"/>
                <a:gd name="connsiteY7" fmla="*/ 159429 h 502319"/>
                <a:gd name="connsiteX8" fmla="*/ 208212 w 321138"/>
                <a:gd name="connsiteY8" fmla="*/ 46648 h 502319"/>
                <a:gd name="connsiteX9" fmla="*/ 171886 w 321138"/>
                <a:gd name="connsiteY9" fmla="*/ 39314 h 502319"/>
                <a:gd name="connsiteX10" fmla="*/ 177705 w 321138"/>
                <a:gd name="connsiteY10" fmla="*/ 0 h 502319"/>
                <a:gd name="connsiteX11" fmla="*/ 223070 w 321138"/>
                <a:gd name="connsiteY11" fmla="*/ 9158 h 502319"/>
                <a:gd name="connsiteX12" fmla="*/ 321138 w 321138"/>
                <a:gd name="connsiteY12" fmla="*/ 157109 h 502319"/>
                <a:gd name="connsiteX13" fmla="*/ 321137 w 321138"/>
                <a:gd name="connsiteY13" fmla="*/ 341750 h 502319"/>
                <a:gd name="connsiteX14" fmla="*/ 160568 w 321138"/>
                <a:gd name="connsiteY14" fmla="*/ 502319 h 502319"/>
                <a:gd name="connsiteX15" fmla="*/ 160569 w 321138"/>
                <a:gd name="connsiteY15" fmla="*/ 502318 h 502319"/>
                <a:gd name="connsiteX16" fmla="*/ 0 w 321138"/>
                <a:gd name="connsiteY16" fmla="*/ 341749 h 502319"/>
                <a:gd name="connsiteX17" fmla="*/ 0 w 321138"/>
                <a:gd name="connsiteY17" fmla="*/ 157109 h 502319"/>
                <a:gd name="connsiteX18" fmla="*/ 98068 w 321138"/>
                <a:gd name="connsiteY18" fmla="*/ 9158 h 502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1138" h="502319">
                  <a:moveTo>
                    <a:pt x="143434" y="0"/>
                  </a:moveTo>
                  <a:lnTo>
                    <a:pt x="149253" y="39314"/>
                  </a:lnTo>
                  <a:lnTo>
                    <a:pt x="112925" y="46648"/>
                  </a:lnTo>
                  <a:cubicBezTo>
                    <a:pt x="68993" y="65229"/>
                    <a:pt x="38168" y="108729"/>
                    <a:pt x="38168" y="159429"/>
                  </a:cubicBezTo>
                  <a:lnTo>
                    <a:pt x="38168" y="339429"/>
                  </a:lnTo>
                  <a:cubicBezTo>
                    <a:pt x="38168" y="407029"/>
                    <a:pt x="92968" y="461829"/>
                    <a:pt x="160568" y="461829"/>
                  </a:cubicBezTo>
                  <a:cubicBezTo>
                    <a:pt x="228168" y="461829"/>
                    <a:pt x="282968" y="407029"/>
                    <a:pt x="282968" y="339429"/>
                  </a:cubicBezTo>
                  <a:lnTo>
                    <a:pt x="282968" y="159429"/>
                  </a:lnTo>
                  <a:cubicBezTo>
                    <a:pt x="282968" y="108729"/>
                    <a:pt x="252143" y="65229"/>
                    <a:pt x="208212" y="46648"/>
                  </a:cubicBezTo>
                  <a:lnTo>
                    <a:pt x="171886" y="39314"/>
                  </a:lnTo>
                  <a:lnTo>
                    <a:pt x="177705" y="0"/>
                  </a:lnTo>
                  <a:lnTo>
                    <a:pt x="223070" y="9158"/>
                  </a:lnTo>
                  <a:cubicBezTo>
                    <a:pt x="280701" y="33534"/>
                    <a:pt x="321138" y="90599"/>
                    <a:pt x="321138" y="157109"/>
                  </a:cubicBezTo>
                  <a:cubicBezTo>
                    <a:pt x="321138" y="218656"/>
                    <a:pt x="321137" y="280203"/>
                    <a:pt x="321137" y="341750"/>
                  </a:cubicBezTo>
                  <a:cubicBezTo>
                    <a:pt x="321137" y="430430"/>
                    <a:pt x="249248" y="502319"/>
                    <a:pt x="160568" y="502319"/>
                  </a:cubicBezTo>
                  <a:lnTo>
                    <a:pt x="160569" y="502318"/>
                  </a:lnTo>
                  <a:cubicBezTo>
                    <a:pt x="71889" y="502318"/>
                    <a:pt x="0" y="430429"/>
                    <a:pt x="0" y="341749"/>
                  </a:cubicBezTo>
                  <a:lnTo>
                    <a:pt x="0" y="157109"/>
                  </a:lnTo>
                  <a:cubicBezTo>
                    <a:pt x="0" y="90599"/>
                    <a:pt x="40438" y="33534"/>
                    <a:pt x="98068" y="9158"/>
                  </a:cubicBezTo>
                  <a:close/>
                </a:path>
              </a:pathLst>
            </a:cu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5" name="圆角矩形 37">
              <a:extLst>
                <a:ext uri="{FF2B5EF4-FFF2-40B4-BE49-F238E27FC236}">
                  <a16:creationId xmlns:a16="http://schemas.microsoft.com/office/drawing/2014/main" id="{8F0BEEF1-97BE-45A4-9F2A-158FFCF4C365}"/>
                </a:ext>
              </a:extLst>
            </p:cNvPr>
            <p:cNvSpPr/>
            <p:nvPr/>
          </p:nvSpPr>
          <p:spPr>
            <a:xfrm flipH="1">
              <a:off x="6377279" y="80802"/>
              <a:ext cx="28800" cy="180000"/>
            </a:xfrm>
            <a:prstGeom prst="roundRect">
              <a:avLst>
                <a:gd name="adj" fmla="val 50000"/>
              </a:avLst>
            </a:pr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6" name="圆角矩形 38">
              <a:extLst>
                <a:ext uri="{FF2B5EF4-FFF2-40B4-BE49-F238E27FC236}">
                  <a16:creationId xmlns:a16="http://schemas.microsoft.com/office/drawing/2014/main" id="{50FAC168-15E7-4816-9408-779264BA58FE}"/>
                </a:ext>
              </a:extLst>
            </p:cNvPr>
            <p:cNvSpPr/>
            <p:nvPr/>
          </p:nvSpPr>
          <p:spPr>
            <a:xfrm flipH="1">
              <a:off x="6377279" y="-1505374"/>
              <a:ext cx="28800" cy="1476000"/>
            </a:xfrm>
            <a:prstGeom prst="roundRect">
              <a:avLst>
                <a:gd name="adj" fmla="val 50000"/>
              </a:avLst>
            </a:pr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id="{52226ABE-6ADF-415E-AE1A-7EF7DCD735A7}"/>
              </a:ext>
            </a:extLst>
          </p:cNvPr>
          <p:cNvGrpSpPr/>
          <p:nvPr/>
        </p:nvGrpSpPr>
        <p:grpSpPr>
          <a:xfrm>
            <a:off x="5722954" y="871446"/>
            <a:ext cx="719303" cy="612920"/>
            <a:chOff x="5722954" y="871446"/>
            <a:chExt cx="719303" cy="612920"/>
          </a:xfrm>
        </p:grpSpPr>
        <p:sp>
          <p:nvSpPr>
            <p:cNvPr id="71" name="平行四边形 70">
              <a:extLst>
                <a:ext uri="{FF2B5EF4-FFF2-40B4-BE49-F238E27FC236}">
                  <a16:creationId xmlns:a16="http://schemas.microsoft.com/office/drawing/2014/main" id="{6B6B3DE5-9632-4B23-B87B-FBE60C2C0413}"/>
                </a:ext>
              </a:extLst>
            </p:cNvPr>
            <p:cNvSpPr/>
            <p:nvPr/>
          </p:nvSpPr>
          <p:spPr>
            <a:xfrm>
              <a:off x="5722954" y="871446"/>
              <a:ext cx="719303" cy="612920"/>
            </a:xfrm>
            <a:prstGeom prst="parallelogram">
              <a:avLst>
                <a:gd name="adj" fmla="val 0"/>
              </a:avLst>
            </a:pr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>
                <a:latin typeface="Impact" panose="020B0806030902050204" pitchFamily="34" charset="0"/>
              </a:endParaRPr>
            </a:p>
          </p:txBody>
        </p:sp>
        <p:sp>
          <p:nvSpPr>
            <p:cNvPr id="72" name="文本框 9">
              <a:extLst>
                <a:ext uri="{FF2B5EF4-FFF2-40B4-BE49-F238E27FC236}">
                  <a16:creationId xmlns:a16="http://schemas.microsoft.com/office/drawing/2014/main" id="{EA6475C9-1FF5-46BD-A0AA-AEB250790937}"/>
                </a:ext>
              </a:extLst>
            </p:cNvPr>
            <p:cNvSpPr txBox="1"/>
            <p:nvPr/>
          </p:nvSpPr>
          <p:spPr>
            <a:xfrm>
              <a:off x="5762766" y="918613"/>
              <a:ext cx="64683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id="{4043A66F-4A01-4BF6-BEC8-092C0DCD1A0E}"/>
              </a:ext>
            </a:extLst>
          </p:cNvPr>
          <p:cNvGrpSpPr/>
          <p:nvPr/>
        </p:nvGrpSpPr>
        <p:grpSpPr>
          <a:xfrm>
            <a:off x="5722954" y="1739347"/>
            <a:ext cx="719303" cy="612919"/>
            <a:chOff x="5722954" y="1796975"/>
            <a:chExt cx="719303" cy="612919"/>
          </a:xfrm>
        </p:grpSpPr>
        <p:sp>
          <p:nvSpPr>
            <p:cNvPr id="74" name="平行四边形 73">
              <a:extLst>
                <a:ext uri="{FF2B5EF4-FFF2-40B4-BE49-F238E27FC236}">
                  <a16:creationId xmlns:a16="http://schemas.microsoft.com/office/drawing/2014/main" id="{07D853AE-859D-4653-9DF3-C6E4F6B08087}"/>
                </a:ext>
              </a:extLst>
            </p:cNvPr>
            <p:cNvSpPr/>
            <p:nvPr/>
          </p:nvSpPr>
          <p:spPr>
            <a:xfrm>
              <a:off x="5722954" y="1796975"/>
              <a:ext cx="719303" cy="612919"/>
            </a:xfrm>
            <a:prstGeom prst="parallelogram">
              <a:avLst>
                <a:gd name="adj" fmla="val 0"/>
              </a:avLst>
            </a:pr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>
                <a:latin typeface="Impact" panose="020B0806030902050204" pitchFamily="34" charset="0"/>
              </a:endParaRPr>
            </a:p>
          </p:txBody>
        </p:sp>
        <p:sp>
          <p:nvSpPr>
            <p:cNvPr id="75" name="文本框 10">
              <a:extLst>
                <a:ext uri="{FF2B5EF4-FFF2-40B4-BE49-F238E27FC236}">
                  <a16:creationId xmlns:a16="http://schemas.microsoft.com/office/drawing/2014/main" id="{86E67454-1DDB-4A1C-BE66-168C65CCF250}"/>
                </a:ext>
              </a:extLst>
            </p:cNvPr>
            <p:cNvSpPr txBox="1"/>
            <p:nvPr/>
          </p:nvSpPr>
          <p:spPr>
            <a:xfrm>
              <a:off x="5762766" y="1824765"/>
              <a:ext cx="64683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id="{0A20F711-19B1-4D69-8668-8009AF5E4E35}"/>
              </a:ext>
            </a:extLst>
          </p:cNvPr>
          <p:cNvGrpSpPr/>
          <p:nvPr/>
        </p:nvGrpSpPr>
        <p:grpSpPr>
          <a:xfrm>
            <a:off x="5722954" y="2607247"/>
            <a:ext cx="719303" cy="612920"/>
            <a:chOff x="5722954" y="2602808"/>
            <a:chExt cx="719303" cy="612920"/>
          </a:xfrm>
        </p:grpSpPr>
        <p:sp>
          <p:nvSpPr>
            <p:cNvPr id="77" name="平行四边形 76">
              <a:extLst>
                <a:ext uri="{FF2B5EF4-FFF2-40B4-BE49-F238E27FC236}">
                  <a16:creationId xmlns:a16="http://schemas.microsoft.com/office/drawing/2014/main" id="{348FDADF-941B-4391-AB4F-CBA308715211}"/>
                </a:ext>
              </a:extLst>
            </p:cNvPr>
            <p:cNvSpPr/>
            <p:nvPr/>
          </p:nvSpPr>
          <p:spPr>
            <a:xfrm>
              <a:off x="5722954" y="2602808"/>
              <a:ext cx="719303" cy="612920"/>
            </a:xfrm>
            <a:prstGeom prst="parallelogram">
              <a:avLst>
                <a:gd name="adj" fmla="val 0"/>
              </a:avLst>
            </a:pr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>
                <a:latin typeface="Impact" panose="020B0806030902050204" pitchFamily="34" charset="0"/>
              </a:endParaRPr>
            </a:p>
          </p:txBody>
        </p:sp>
        <p:sp>
          <p:nvSpPr>
            <p:cNvPr id="78" name="文本框 11">
              <a:extLst>
                <a:ext uri="{FF2B5EF4-FFF2-40B4-BE49-F238E27FC236}">
                  <a16:creationId xmlns:a16="http://schemas.microsoft.com/office/drawing/2014/main" id="{ED88EB52-1291-4E38-BBCA-B4C6A3834BB8}"/>
                </a:ext>
              </a:extLst>
            </p:cNvPr>
            <p:cNvSpPr txBox="1"/>
            <p:nvPr/>
          </p:nvSpPr>
          <p:spPr>
            <a:xfrm>
              <a:off x="5762766" y="2641375"/>
              <a:ext cx="64683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80" name="矩形 79">
            <a:extLst>
              <a:ext uri="{FF2B5EF4-FFF2-40B4-BE49-F238E27FC236}">
                <a16:creationId xmlns:a16="http://schemas.microsoft.com/office/drawing/2014/main" id="{4FBBF9FF-0D62-4D68-9B5B-E21C7BD81616}"/>
              </a:ext>
            </a:extLst>
          </p:cNvPr>
          <p:cNvSpPr/>
          <p:nvPr/>
        </p:nvSpPr>
        <p:spPr>
          <a:xfrm>
            <a:off x="6638171" y="930088"/>
            <a:ext cx="4633766" cy="461665"/>
          </a:xfrm>
          <a:prstGeom prst="rect">
            <a:avLst/>
          </a:prstGeom>
          <a:solidFill>
            <a:srgbClr val="296EA3"/>
          </a:solidFill>
          <a:ln w="15875">
            <a:noFill/>
          </a:ln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外存储器的定义</a:t>
            </a:r>
          </a:p>
        </p:txBody>
      </p:sp>
      <p:sp>
        <p:nvSpPr>
          <p:cNvPr id="83" name="矩形 82">
            <a:extLst>
              <a:ext uri="{FF2B5EF4-FFF2-40B4-BE49-F238E27FC236}">
                <a16:creationId xmlns:a16="http://schemas.microsoft.com/office/drawing/2014/main" id="{8395A72B-FB2A-4AA5-8A8D-23CE928ED85D}"/>
              </a:ext>
            </a:extLst>
          </p:cNvPr>
          <p:cNvSpPr/>
          <p:nvPr/>
        </p:nvSpPr>
        <p:spPr>
          <a:xfrm>
            <a:off x="6638171" y="1802977"/>
            <a:ext cx="4633763" cy="461665"/>
          </a:xfrm>
          <a:prstGeom prst="rect">
            <a:avLst/>
          </a:prstGeom>
          <a:solidFill>
            <a:srgbClr val="296EA3"/>
          </a:solidFill>
          <a:ln w="15875">
            <a:noFill/>
          </a:ln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外存储器的分类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6" name="矩形 85">
            <a:extLst>
              <a:ext uri="{FF2B5EF4-FFF2-40B4-BE49-F238E27FC236}">
                <a16:creationId xmlns:a16="http://schemas.microsoft.com/office/drawing/2014/main" id="{C713B545-2DB1-4C0E-9E15-A66CF2A8BD46}"/>
              </a:ext>
            </a:extLst>
          </p:cNvPr>
          <p:cNvSpPr/>
          <p:nvPr/>
        </p:nvSpPr>
        <p:spPr>
          <a:xfrm>
            <a:off x="6638172" y="2675866"/>
            <a:ext cx="4633763" cy="461665"/>
          </a:xfrm>
          <a:prstGeom prst="rect">
            <a:avLst/>
          </a:prstGeom>
          <a:solidFill>
            <a:srgbClr val="296EA3"/>
          </a:solidFill>
          <a:ln w="15875">
            <a:noFill/>
          </a:ln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外存储器的结构</a:t>
            </a: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id="{DEAE6EF7-C79F-4A28-AE4E-0E1DF188A0BB}"/>
              </a:ext>
            </a:extLst>
          </p:cNvPr>
          <p:cNvGrpSpPr/>
          <p:nvPr/>
        </p:nvGrpSpPr>
        <p:grpSpPr>
          <a:xfrm>
            <a:off x="5722954" y="4343049"/>
            <a:ext cx="719303" cy="612919"/>
            <a:chOff x="5722954" y="4303733"/>
            <a:chExt cx="719303" cy="612919"/>
          </a:xfrm>
        </p:grpSpPr>
        <p:sp>
          <p:nvSpPr>
            <p:cNvPr id="89" name="平行四边形 88">
              <a:extLst>
                <a:ext uri="{FF2B5EF4-FFF2-40B4-BE49-F238E27FC236}">
                  <a16:creationId xmlns:a16="http://schemas.microsoft.com/office/drawing/2014/main" id="{90438BDA-BBC3-4F7C-8B83-42C4C1016530}"/>
                </a:ext>
              </a:extLst>
            </p:cNvPr>
            <p:cNvSpPr/>
            <p:nvPr/>
          </p:nvSpPr>
          <p:spPr>
            <a:xfrm>
              <a:off x="5722954" y="4303733"/>
              <a:ext cx="719303" cy="612919"/>
            </a:xfrm>
            <a:prstGeom prst="parallelogram">
              <a:avLst>
                <a:gd name="adj" fmla="val 0"/>
              </a:avLst>
            </a:pr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>
                <a:latin typeface="Impact" panose="020B0806030902050204" pitchFamily="34" charset="0"/>
              </a:endParaRPr>
            </a:p>
          </p:txBody>
        </p:sp>
        <p:sp>
          <p:nvSpPr>
            <p:cNvPr id="90" name="文本框 12">
              <a:extLst>
                <a:ext uri="{FF2B5EF4-FFF2-40B4-BE49-F238E27FC236}">
                  <a16:creationId xmlns:a16="http://schemas.microsoft.com/office/drawing/2014/main" id="{3207BECC-8113-44E5-B83B-C26F02D123A8}"/>
                </a:ext>
              </a:extLst>
            </p:cNvPr>
            <p:cNvSpPr txBox="1"/>
            <p:nvPr/>
          </p:nvSpPr>
          <p:spPr>
            <a:xfrm>
              <a:off x="5762766" y="4326228"/>
              <a:ext cx="64683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</a:rPr>
                <a:t>05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92" name="矩形 91">
            <a:extLst>
              <a:ext uri="{FF2B5EF4-FFF2-40B4-BE49-F238E27FC236}">
                <a16:creationId xmlns:a16="http://schemas.microsoft.com/office/drawing/2014/main" id="{4883540A-6F67-41F3-B7B8-EA1592B5E36E}"/>
              </a:ext>
            </a:extLst>
          </p:cNvPr>
          <p:cNvSpPr/>
          <p:nvPr/>
        </p:nvSpPr>
        <p:spPr>
          <a:xfrm>
            <a:off x="6638171" y="4421644"/>
            <a:ext cx="4633761" cy="461665"/>
          </a:xfrm>
          <a:prstGeom prst="rect">
            <a:avLst/>
          </a:prstGeom>
          <a:solidFill>
            <a:srgbClr val="296EA3"/>
          </a:solidFill>
          <a:ln w="15875">
            <a:noFill/>
          </a:ln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外存储器的参数识别与安装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1C942F8D-1E38-4143-9FB1-202D46F33483}"/>
              </a:ext>
            </a:extLst>
          </p:cNvPr>
          <p:cNvGrpSpPr/>
          <p:nvPr/>
        </p:nvGrpSpPr>
        <p:grpSpPr>
          <a:xfrm>
            <a:off x="5722954" y="5210950"/>
            <a:ext cx="719303" cy="612919"/>
            <a:chOff x="5722954" y="5235889"/>
            <a:chExt cx="719303" cy="612919"/>
          </a:xfrm>
        </p:grpSpPr>
        <p:sp>
          <p:nvSpPr>
            <p:cNvPr id="95" name="平行四边形 94">
              <a:extLst>
                <a:ext uri="{FF2B5EF4-FFF2-40B4-BE49-F238E27FC236}">
                  <a16:creationId xmlns:a16="http://schemas.microsoft.com/office/drawing/2014/main" id="{1AB83BE6-B878-42E8-9CB7-1066899AC79A}"/>
                </a:ext>
              </a:extLst>
            </p:cNvPr>
            <p:cNvSpPr/>
            <p:nvPr/>
          </p:nvSpPr>
          <p:spPr>
            <a:xfrm>
              <a:off x="5722954" y="5235889"/>
              <a:ext cx="719303" cy="612919"/>
            </a:xfrm>
            <a:prstGeom prst="parallelogram">
              <a:avLst>
                <a:gd name="adj" fmla="val 0"/>
              </a:avLst>
            </a:pr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>
                <a:latin typeface="Impact" panose="020B0806030902050204" pitchFamily="34" charset="0"/>
              </a:endParaRPr>
            </a:p>
          </p:txBody>
        </p:sp>
        <p:sp>
          <p:nvSpPr>
            <p:cNvPr id="96" name="文本框 12">
              <a:extLst>
                <a:ext uri="{FF2B5EF4-FFF2-40B4-BE49-F238E27FC236}">
                  <a16:creationId xmlns:a16="http://schemas.microsoft.com/office/drawing/2014/main" id="{84B733C7-E6CA-4885-B298-684DFA01D28D}"/>
                </a:ext>
              </a:extLst>
            </p:cNvPr>
            <p:cNvSpPr txBox="1"/>
            <p:nvPr/>
          </p:nvSpPr>
          <p:spPr>
            <a:xfrm>
              <a:off x="5762766" y="5258384"/>
              <a:ext cx="64683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</a:rPr>
                <a:t>06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98" name="矩形 97">
            <a:extLst>
              <a:ext uri="{FF2B5EF4-FFF2-40B4-BE49-F238E27FC236}">
                <a16:creationId xmlns:a16="http://schemas.microsoft.com/office/drawing/2014/main" id="{C402EC73-10A7-4098-ACCB-CEFBAB623B3C}"/>
              </a:ext>
            </a:extLst>
          </p:cNvPr>
          <p:cNvSpPr/>
          <p:nvPr/>
        </p:nvSpPr>
        <p:spPr>
          <a:xfrm>
            <a:off x="6638171" y="5294535"/>
            <a:ext cx="4633761" cy="461665"/>
          </a:xfrm>
          <a:prstGeom prst="rect">
            <a:avLst/>
          </a:prstGeom>
          <a:solidFill>
            <a:srgbClr val="296EA3"/>
          </a:solidFill>
          <a:ln w="15875">
            <a:noFill/>
          </a:ln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总结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85A49138-2F76-41EF-AA80-85390C19EA63}"/>
              </a:ext>
            </a:extLst>
          </p:cNvPr>
          <p:cNvGrpSpPr/>
          <p:nvPr/>
        </p:nvGrpSpPr>
        <p:grpSpPr>
          <a:xfrm>
            <a:off x="5722954" y="3475148"/>
            <a:ext cx="719303" cy="612920"/>
            <a:chOff x="5722954" y="3466446"/>
            <a:chExt cx="719303" cy="612920"/>
          </a:xfrm>
        </p:grpSpPr>
        <p:sp>
          <p:nvSpPr>
            <p:cNvPr id="101" name="平行四边形 100">
              <a:extLst>
                <a:ext uri="{FF2B5EF4-FFF2-40B4-BE49-F238E27FC236}">
                  <a16:creationId xmlns:a16="http://schemas.microsoft.com/office/drawing/2014/main" id="{5A5B2FAF-BCAC-4BD1-B413-129506F22B6B}"/>
                </a:ext>
              </a:extLst>
            </p:cNvPr>
            <p:cNvSpPr/>
            <p:nvPr/>
          </p:nvSpPr>
          <p:spPr>
            <a:xfrm>
              <a:off x="5722954" y="3466446"/>
              <a:ext cx="719303" cy="612920"/>
            </a:xfrm>
            <a:prstGeom prst="parallelogram">
              <a:avLst>
                <a:gd name="adj" fmla="val 0"/>
              </a:avLst>
            </a:pr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>
                <a:latin typeface="Impact" panose="020B0806030902050204" pitchFamily="34" charset="0"/>
              </a:endParaRPr>
            </a:p>
          </p:txBody>
        </p:sp>
        <p:sp>
          <p:nvSpPr>
            <p:cNvPr id="102" name="文本框 11">
              <a:extLst>
                <a:ext uri="{FF2B5EF4-FFF2-40B4-BE49-F238E27FC236}">
                  <a16:creationId xmlns:a16="http://schemas.microsoft.com/office/drawing/2014/main" id="{770692A6-CA8C-4F13-BCFD-12669010E952}"/>
                </a:ext>
              </a:extLst>
            </p:cNvPr>
            <p:cNvSpPr txBox="1"/>
            <p:nvPr/>
          </p:nvSpPr>
          <p:spPr>
            <a:xfrm>
              <a:off x="5762766" y="3505013"/>
              <a:ext cx="64683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</a:rPr>
                <a:t>04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04" name="矩形 103">
            <a:extLst>
              <a:ext uri="{FF2B5EF4-FFF2-40B4-BE49-F238E27FC236}">
                <a16:creationId xmlns:a16="http://schemas.microsoft.com/office/drawing/2014/main" id="{5344AB41-1520-4836-96F2-49DDE74A6879}"/>
              </a:ext>
            </a:extLst>
          </p:cNvPr>
          <p:cNvSpPr/>
          <p:nvPr/>
        </p:nvSpPr>
        <p:spPr>
          <a:xfrm>
            <a:off x="6638173" y="3548755"/>
            <a:ext cx="4633761" cy="461665"/>
          </a:xfrm>
          <a:prstGeom prst="rect">
            <a:avLst/>
          </a:prstGeom>
          <a:solidFill>
            <a:srgbClr val="296EA3"/>
          </a:solidFill>
          <a:ln w="15875">
            <a:noFill/>
          </a:ln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外存储器的性能指标</a:t>
            </a:r>
          </a:p>
        </p:txBody>
      </p:sp>
    </p:spTree>
    <p:extLst>
      <p:ext uri="{BB962C8B-B14F-4D97-AF65-F5344CB8AC3E}">
        <p14:creationId xmlns:p14="http://schemas.microsoft.com/office/powerpoint/2010/main" val="287348245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2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animBg="1"/>
      <p:bldP spid="83" grpId="0" animBg="1"/>
      <p:bldP spid="86" grpId="0" animBg="1"/>
      <p:bldP spid="92" grpId="0" animBg="1"/>
      <p:bldP spid="98" grpId="0" animBg="1"/>
      <p:bldP spid="10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0C400FA2-CD28-4509-B35C-2860ABABF33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外存储器的参数识别与安装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3028F8C-748B-41E8-9976-3EC46F40DAB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05</a:t>
            </a:r>
            <a:endParaRPr lang="zh-CN" altLang="en-US" dirty="0"/>
          </a:p>
        </p:txBody>
      </p:sp>
      <p:sp>
        <p:nvSpPr>
          <p:cNvPr id="11" name="矩形 48"/>
          <p:cNvSpPr>
            <a:spLocks noChangeArrowheads="1"/>
          </p:cNvSpPr>
          <p:nvPr/>
        </p:nvSpPr>
        <p:spPr bwMode="auto">
          <a:xfrm>
            <a:off x="440575" y="958509"/>
            <a:ext cx="11247120" cy="1135054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安装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步骤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：将电源接口和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SATA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接口在背侧接好即可，如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图所示。</a:t>
            </a:r>
          </a:p>
        </p:txBody>
      </p:sp>
      <p:pic>
        <p:nvPicPr>
          <p:cNvPr id="7" name="图片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6160" y="2551708"/>
            <a:ext cx="4547870" cy="3137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259919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1A007C56-D1F3-46C8-9391-2EB4149DF1B9}"/>
              </a:ext>
            </a:extLst>
          </p:cNvPr>
          <p:cNvSpPr/>
          <p:nvPr/>
        </p:nvSpPr>
        <p:spPr>
          <a:xfrm>
            <a:off x="0" y="0"/>
            <a:ext cx="5438609" cy="6858000"/>
          </a:xfrm>
          <a:prstGeom prst="rect">
            <a:avLst/>
          </a:prstGeom>
          <a:solidFill>
            <a:srgbClr val="296EA3"/>
          </a:solidFill>
          <a:ln>
            <a:solidFill>
              <a:srgbClr val="40A0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AEFD025-B00E-4D70-825D-D92B79684AFC}"/>
              </a:ext>
            </a:extLst>
          </p:cNvPr>
          <p:cNvSpPr/>
          <p:nvPr/>
        </p:nvSpPr>
        <p:spPr>
          <a:xfrm>
            <a:off x="2731476" y="1284933"/>
            <a:ext cx="9460523" cy="3702903"/>
          </a:xfrm>
          <a:prstGeom prst="rect">
            <a:avLst/>
          </a:prstGeom>
          <a:solidFill>
            <a:schemeClr val="bg1"/>
          </a:solidFill>
          <a:ln>
            <a:solidFill>
              <a:srgbClr val="296EA3"/>
            </a:solidFill>
          </a:ln>
          <a:effectLst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7685779-E262-4F28-B472-BFF5FE118A20}"/>
              </a:ext>
            </a:extLst>
          </p:cNvPr>
          <p:cNvSpPr txBox="1"/>
          <p:nvPr/>
        </p:nvSpPr>
        <p:spPr>
          <a:xfrm>
            <a:off x="5340023" y="1311802"/>
            <a:ext cx="151195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600" dirty="0">
                <a:solidFill>
                  <a:srgbClr val="296EA3"/>
                </a:solidFill>
                <a:latin typeface="Impact" panose="020B0806030902050204" pitchFamily="34" charset="0"/>
                <a:ea typeface="包图粗黑体" panose="02000800000000000000" pitchFamily="2" charset="-122"/>
              </a:rPr>
              <a:t>06</a:t>
            </a:r>
            <a:endParaRPr lang="zh-CN" altLang="en-US" sz="9600" dirty="0">
              <a:solidFill>
                <a:srgbClr val="296EA3"/>
              </a:solidFill>
              <a:latin typeface="Impact" panose="020B0806030902050204" pitchFamily="34" charset="0"/>
              <a:ea typeface="包图粗黑体" panose="02000800000000000000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0ABDA53-4F33-499A-B772-76CB480EEE6F}"/>
              </a:ext>
            </a:extLst>
          </p:cNvPr>
          <p:cNvSpPr txBox="1"/>
          <p:nvPr/>
        </p:nvSpPr>
        <p:spPr>
          <a:xfrm>
            <a:off x="2552701" y="2886572"/>
            <a:ext cx="7086598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400" b="1" dirty="0">
                <a:solidFill>
                  <a:srgbClr val="296EA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 结</a:t>
            </a:r>
          </a:p>
        </p:txBody>
      </p:sp>
    </p:spTree>
    <p:extLst>
      <p:ext uri="{BB962C8B-B14F-4D97-AF65-F5344CB8AC3E}">
        <p14:creationId xmlns:p14="http://schemas.microsoft.com/office/powerpoint/2010/main" val="4100307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48">
            <a:extLst>
              <a:ext uri="{FF2B5EF4-FFF2-40B4-BE49-F238E27FC236}">
                <a16:creationId xmlns:a16="http://schemas.microsoft.com/office/drawing/2014/main" id="{C6BDA687-FA3D-41A4-B43E-30206D51C2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7472" y="1215485"/>
            <a:ext cx="2225233" cy="430887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认识外存储器</a:t>
            </a:r>
            <a:endParaRPr lang="en-US" altLang="zh-CN" sz="2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3E203928-086E-439D-8506-FD197D711008}"/>
              </a:ext>
            </a:extLst>
          </p:cNvPr>
          <p:cNvSpPr/>
          <p:nvPr/>
        </p:nvSpPr>
        <p:spPr>
          <a:xfrm>
            <a:off x="387472" y="2554619"/>
            <a:ext cx="2225233" cy="1111752"/>
          </a:xfrm>
          <a:prstGeom prst="rect">
            <a:avLst/>
          </a:prstGeom>
          <a:solidFill>
            <a:srgbClr val="296EA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什么是外存储器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B7658D96-064B-4C9A-B352-A4AF1CB57590}"/>
              </a:ext>
            </a:extLst>
          </p:cNvPr>
          <p:cNvSpPr/>
          <p:nvPr/>
        </p:nvSpPr>
        <p:spPr>
          <a:xfrm>
            <a:off x="3509585" y="2554619"/>
            <a:ext cx="2225233" cy="1111752"/>
          </a:xfrm>
          <a:prstGeom prst="rect">
            <a:avLst/>
          </a:prstGeom>
          <a:solidFill>
            <a:srgbClr val="296EA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外存储器的分类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932AFA51-A010-45C3-A74B-6E445775F413}"/>
              </a:ext>
            </a:extLst>
          </p:cNvPr>
          <p:cNvSpPr/>
          <p:nvPr/>
        </p:nvSpPr>
        <p:spPr>
          <a:xfrm>
            <a:off x="6698203" y="2554619"/>
            <a:ext cx="2225233" cy="1111752"/>
          </a:xfrm>
          <a:prstGeom prst="rect">
            <a:avLst/>
          </a:prstGeom>
          <a:solidFill>
            <a:srgbClr val="296EA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外存储器的性能指标</a:t>
            </a:r>
          </a:p>
        </p:txBody>
      </p:sp>
      <p:sp>
        <p:nvSpPr>
          <p:cNvPr id="5" name="箭头: 右 4">
            <a:extLst>
              <a:ext uri="{FF2B5EF4-FFF2-40B4-BE49-F238E27FC236}">
                <a16:creationId xmlns:a16="http://schemas.microsoft.com/office/drawing/2014/main" id="{7BC5DB60-B5CE-451F-99B9-D9EF3E3D93D9}"/>
              </a:ext>
            </a:extLst>
          </p:cNvPr>
          <p:cNvSpPr/>
          <p:nvPr/>
        </p:nvSpPr>
        <p:spPr>
          <a:xfrm>
            <a:off x="2722118" y="2946035"/>
            <a:ext cx="690734" cy="328921"/>
          </a:xfrm>
          <a:prstGeom prst="rightArrow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箭头: 右 8">
            <a:extLst>
              <a:ext uri="{FF2B5EF4-FFF2-40B4-BE49-F238E27FC236}">
                <a16:creationId xmlns:a16="http://schemas.microsoft.com/office/drawing/2014/main" id="{D8945CD6-D8E8-4698-91CF-66AF7ED2BC16}"/>
              </a:ext>
            </a:extLst>
          </p:cNvPr>
          <p:cNvSpPr/>
          <p:nvPr/>
        </p:nvSpPr>
        <p:spPr>
          <a:xfrm>
            <a:off x="5883576" y="2946035"/>
            <a:ext cx="690734" cy="328921"/>
          </a:xfrm>
          <a:prstGeom prst="rightArrow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B9059184-2341-4A8B-99D4-2B970A7CCA4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总结</a:t>
            </a:r>
          </a:p>
        </p:txBody>
      </p:sp>
      <p:sp>
        <p:nvSpPr>
          <p:cNvPr id="8" name="文本占位符 7">
            <a:extLst>
              <a:ext uri="{FF2B5EF4-FFF2-40B4-BE49-F238E27FC236}">
                <a16:creationId xmlns:a16="http://schemas.microsoft.com/office/drawing/2014/main" id="{5A28E4D3-FCEE-4675-B0E4-FF3FDBCA5C3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06</a:t>
            </a:r>
            <a:endParaRPr lang="zh-CN" altLang="en-US" dirty="0"/>
          </a:p>
        </p:txBody>
      </p:sp>
      <p:sp>
        <p:nvSpPr>
          <p:cNvPr id="10" name="箭头: 右 8">
            <a:extLst>
              <a:ext uri="{FF2B5EF4-FFF2-40B4-BE49-F238E27FC236}">
                <a16:creationId xmlns:a16="http://schemas.microsoft.com/office/drawing/2014/main" id="{D8945CD6-D8E8-4698-91CF-66AF7ED2BC16}"/>
              </a:ext>
            </a:extLst>
          </p:cNvPr>
          <p:cNvSpPr/>
          <p:nvPr/>
        </p:nvSpPr>
        <p:spPr>
          <a:xfrm>
            <a:off x="9047329" y="2904213"/>
            <a:ext cx="690734" cy="328921"/>
          </a:xfrm>
          <a:prstGeom prst="rightArrow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932AFA51-A010-45C3-A74B-6E445775F413}"/>
              </a:ext>
            </a:extLst>
          </p:cNvPr>
          <p:cNvSpPr/>
          <p:nvPr/>
        </p:nvSpPr>
        <p:spPr>
          <a:xfrm>
            <a:off x="9738063" y="2554619"/>
            <a:ext cx="2225233" cy="1111752"/>
          </a:xfrm>
          <a:prstGeom prst="rect">
            <a:avLst/>
          </a:prstGeom>
          <a:solidFill>
            <a:srgbClr val="296EA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参数识别与安装</a:t>
            </a:r>
          </a:p>
        </p:txBody>
      </p:sp>
    </p:spTree>
    <p:extLst>
      <p:ext uri="{BB962C8B-B14F-4D97-AF65-F5344CB8AC3E}">
        <p14:creationId xmlns:p14="http://schemas.microsoft.com/office/powerpoint/2010/main" val="1680856879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  <p:bldP spid="6" grpId="0" animBg="1"/>
      <p:bldP spid="7" grpId="0" animBg="1"/>
      <p:bldP spid="5" grpId="0" animBg="1"/>
      <p:bldP spid="9" grpId="0" animBg="1"/>
      <p:bldP spid="10" grpId="0" animBg="1"/>
      <p:bldP spid="1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id="{6C21B7A7-15D9-4367-9E44-DB6AEF18D7DE}"/>
              </a:ext>
            </a:extLst>
          </p:cNvPr>
          <p:cNvSpPr/>
          <p:nvPr/>
        </p:nvSpPr>
        <p:spPr>
          <a:xfrm flipH="1">
            <a:off x="6441624" y="-4360"/>
            <a:ext cx="5750375" cy="6858000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任意多边形: 形状 9">
            <a:extLst>
              <a:ext uri="{FF2B5EF4-FFF2-40B4-BE49-F238E27FC236}">
                <a16:creationId xmlns:a16="http://schemas.microsoft.com/office/drawing/2014/main" id="{446057F6-CC75-44A4-B270-8640980891FB}"/>
              </a:ext>
            </a:extLst>
          </p:cNvPr>
          <p:cNvSpPr/>
          <p:nvPr/>
        </p:nvSpPr>
        <p:spPr>
          <a:xfrm rot="19800000" flipH="1">
            <a:off x="5340301" y="1565045"/>
            <a:ext cx="1927670" cy="6188100"/>
          </a:xfrm>
          <a:custGeom>
            <a:avLst/>
            <a:gdLst>
              <a:gd name="connsiteX0" fmla="*/ 0 w 1927670"/>
              <a:gd name="connsiteY0" fmla="*/ 0 h 6188100"/>
              <a:gd name="connsiteX1" fmla="*/ 1925077 w 1927670"/>
              <a:gd name="connsiteY1" fmla="*/ 1089521 h 6188100"/>
              <a:gd name="connsiteX2" fmla="*/ 1925077 w 1927670"/>
              <a:gd name="connsiteY2" fmla="*/ 3430821 h 6188100"/>
              <a:gd name="connsiteX3" fmla="*/ 1927670 w 1927670"/>
              <a:gd name="connsiteY3" fmla="*/ 3429324 h 6188100"/>
              <a:gd name="connsiteX4" fmla="*/ 1927670 w 1927670"/>
              <a:gd name="connsiteY4" fmla="*/ 5076656 h 6188100"/>
              <a:gd name="connsiteX5" fmla="*/ 2593 w 1927670"/>
              <a:gd name="connsiteY5" fmla="*/ 6188100 h 6188100"/>
              <a:gd name="connsiteX6" fmla="*/ 2593 w 1927670"/>
              <a:gd name="connsiteY6" fmla="*/ 6176626 h 6188100"/>
              <a:gd name="connsiteX7" fmla="*/ 0 w 1927670"/>
              <a:gd name="connsiteY7" fmla="*/ 6176626 h 618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27670" h="6188100">
                <a:moveTo>
                  <a:pt x="0" y="0"/>
                </a:moveTo>
                <a:lnTo>
                  <a:pt x="1925077" y="1089521"/>
                </a:lnTo>
                <a:lnTo>
                  <a:pt x="1925077" y="3430821"/>
                </a:lnTo>
                <a:lnTo>
                  <a:pt x="1927670" y="3429324"/>
                </a:lnTo>
                <a:lnTo>
                  <a:pt x="1927670" y="5076656"/>
                </a:lnTo>
                <a:lnTo>
                  <a:pt x="2593" y="6188100"/>
                </a:lnTo>
                <a:lnTo>
                  <a:pt x="2593" y="6176626"/>
                </a:lnTo>
                <a:lnTo>
                  <a:pt x="0" y="6176626"/>
                </a:lnTo>
                <a:close/>
              </a:path>
            </a:pathLst>
          </a:custGeom>
          <a:gradFill flip="none" rotWithShape="1">
            <a:gsLst>
              <a:gs pos="0">
                <a:srgbClr val="2869A1"/>
              </a:gs>
              <a:gs pos="33000">
                <a:srgbClr val="2783AC"/>
              </a:gs>
              <a:gs pos="66000">
                <a:srgbClr val="249CB5"/>
              </a:gs>
              <a:gs pos="100000">
                <a:srgbClr val="20ABBE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: 形状 10">
            <a:extLst>
              <a:ext uri="{FF2B5EF4-FFF2-40B4-BE49-F238E27FC236}">
                <a16:creationId xmlns:a16="http://schemas.microsoft.com/office/drawing/2014/main" id="{E7C381A9-86CD-4986-A646-31C20E3E9744}"/>
              </a:ext>
            </a:extLst>
          </p:cNvPr>
          <p:cNvSpPr/>
          <p:nvPr/>
        </p:nvSpPr>
        <p:spPr>
          <a:xfrm rot="1829507" flipH="1">
            <a:off x="5335184" y="-941655"/>
            <a:ext cx="1925077" cy="6177680"/>
          </a:xfrm>
          <a:custGeom>
            <a:avLst/>
            <a:gdLst>
              <a:gd name="connsiteX0" fmla="*/ 0 w 1925077"/>
              <a:gd name="connsiteY0" fmla="*/ 0 h 6177680"/>
              <a:gd name="connsiteX1" fmla="*/ 1925077 w 1925077"/>
              <a:gd name="connsiteY1" fmla="*/ 1133585 h 6177680"/>
              <a:gd name="connsiteX2" fmla="*/ 1925077 w 1925077"/>
              <a:gd name="connsiteY2" fmla="*/ 5088169 h 6177680"/>
              <a:gd name="connsiteX3" fmla="*/ 0 w 1925077"/>
              <a:gd name="connsiteY3" fmla="*/ 6177680 h 617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5077" h="6177680">
                <a:moveTo>
                  <a:pt x="0" y="0"/>
                </a:moveTo>
                <a:lnTo>
                  <a:pt x="1925077" y="1133585"/>
                </a:lnTo>
                <a:lnTo>
                  <a:pt x="1925077" y="5088169"/>
                </a:lnTo>
                <a:lnTo>
                  <a:pt x="0" y="6177680"/>
                </a:lnTo>
                <a:close/>
              </a:path>
            </a:pathLst>
          </a:custGeom>
          <a:gradFill>
            <a:gsLst>
              <a:gs pos="0">
                <a:srgbClr val="2869A1"/>
              </a:gs>
              <a:gs pos="33000">
                <a:srgbClr val="2783AC"/>
              </a:gs>
              <a:gs pos="66000">
                <a:srgbClr val="249CB5"/>
              </a:gs>
              <a:gs pos="100000">
                <a:srgbClr val="20ABBE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E873FEA6-F8C7-451A-8E47-3194CCB18561}"/>
              </a:ext>
            </a:extLst>
          </p:cNvPr>
          <p:cNvSpPr txBox="1"/>
          <p:nvPr/>
        </p:nvSpPr>
        <p:spPr>
          <a:xfrm flipH="1">
            <a:off x="6954054" y="2712841"/>
            <a:ext cx="5094590" cy="138499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计算机组装与维护</a:t>
            </a:r>
            <a:endParaRPr lang="en-US" altLang="zh-CN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（第二版）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174AC0CB-8CF3-4329-9F82-3F53BC2EE350}"/>
              </a:ext>
            </a:extLst>
          </p:cNvPr>
          <p:cNvSpPr txBox="1"/>
          <p:nvPr/>
        </p:nvSpPr>
        <p:spPr>
          <a:xfrm flipH="1">
            <a:off x="1115412" y="2556087"/>
            <a:ext cx="3245789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4800" b="1" dirty="0">
                <a:solidFill>
                  <a:srgbClr val="1380C2"/>
                </a:solidFill>
                <a:latin typeface="包图粗黑体" panose="02000800000000000000" pitchFamily="2" charset="-122"/>
                <a:ea typeface="包图粗黑体" panose="02000800000000000000" pitchFamily="2" charset="-122"/>
              </a:rPr>
              <a:t>谢谢观看！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rgbClr val="1380C2"/>
              </a:solidFill>
              <a:effectLst/>
              <a:uLnTx/>
              <a:uFillTx/>
              <a:latin typeface="包图粗黑体" panose="02000800000000000000" pitchFamily="2" charset="-122"/>
              <a:ea typeface="包图粗黑体" panose="02000800000000000000" pitchFamily="2" charset="-122"/>
            </a:endParaRPr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213BE99A-800E-41F4-B238-EAFD6E1BDC45}"/>
              </a:ext>
            </a:extLst>
          </p:cNvPr>
          <p:cNvCxnSpPr>
            <a:cxnSpLocks/>
          </p:cNvCxnSpPr>
          <p:nvPr/>
        </p:nvCxnSpPr>
        <p:spPr>
          <a:xfrm>
            <a:off x="593889" y="3405338"/>
            <a:ext cx="3802481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9235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1A007C56-D1F3-46C8-9391-2EB4149DF1B9}"/>
              </a:ext>
            </a:extLst>
          </p:cNvPr>
          <p:cNvSpPr/>
          <p:nvPr/>
        </p:nvSpPr>
        <p:spPr>
          <a:xfrm>
            <a:off x="0" y="0"/>
            <a:ext cx="5438609" cy="6858000"/>
          </a:xfrm>
          <a:prstGeom prst="rect">
            <a:avLst/>
          </a:prstGeom>
          <a:solidFill>
            <a:srgbClr val="296EA3"/>
          </a:solidFill>
          <a:ln>
            <a:solidFill>
              <a:srgbClr val="40A0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AEFD025-B00E-4D70-825D-D92B79684AFC}"/>
              </a:ext>
            </a:extLst>
          </p:cNvPr>
          <p:cNvSpPr/>
          <p:nvPr/>
        </p:nvSpPr>
        <p:spPr>
          <a:xfrm>
            <a:off x="2731476" y="1284933"/>
            <a:ext cx="9460523" cy="3702903"/>
          </a:xfrm>
          <a:prstGeom prst="rect">
            <a:avLst/>
          </a:prstGeom>
          <a:solidFill>
            <a:schemeClr val="bg1"/>
          </a:solidFill>
          <a:ln>
            <a:solidFill>
              <a:srgbClr val="296EA3"/>
            </a:solidFill>
          </a:ln>
          <a:effectLst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7685779-E262-4F28-B472-BFF5FE118A20}"/>
              </a:ext>
            </a:extLst>
          </p:cNvPr>
          <p:cNvSpPr txBox="1"/>
          <p:nvPr/>
        </p:nvSpPr>
        <p:spPr>
          <a:xfrm>
            <a:off x="5438609" y="1311802"/>
            <a:ext cx="131478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600" dirty="0">
                <a:solidFill>
                  <a:srgbClr val="296EA3"/>
                </a:solidFill>
                <a:latin typeface="Impact" panose="020B0806030902050204" pitchFamily="34" charset="0"/>
                <a:ea typeface="包图粗黑体" panose="02000800000000000000" pitchFamily="2" charset="-122"/>
              </a:rPr>
              <a:t>01</a:t>
            </a:r>
            <a:endParaRPr lang="zh-CN" altLang="en-US" sz="9600" dirty="0">
              <a:solidFill>
                <a:srgbClr val="296EA3"/>
              </a:solidFill>
              <a:latin typeface="Impact" panose="020B0806030902050204" pitchFamily="34" charset="0"/>
              <a:ea typeface="包图粗黑体" panose="02000800000000000000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0ABDA53-4F33-499A-B772-76CB480EEE6F}"/>
              </a:ext>
            </a:extLst>
          </p:cNvPr>
          <p:cNvSpPr txBox="1"/>
          <p:nvPr/>
        </p:nvSpPr>
        <p:spPr>
          <a:xfrm>
            <a:off x="2918461" y="2908331"/>
            <a:ext cx="7086598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400" b="1" dirty="0">
                <a:solidFill>
                  <a:srgbClr val="296EA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外存储器的定义</a:t>
            </a:r>
          </a:p>
        </p:txBody>
      </p:sp>
    </p:spTree>
    <p:extLst>
      <p:ext uri="{BB962C8B-B14F-4D97-AF65-F5344CB8AC3E}">
        <p14:creationId xmlns:p14="http://schemas.microsoft.com/office/powerpoint/2010/main" val="2014996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36">
            <a:extLst>
              <a:ext uri="{FF2B5EF4-FFF2-40B4-BE49-F238E27FC236}">
                <a16:creationId xmlns:a16="http://schemas.microsoft.com/office/drawing/2014/main" id="{8DE63E9D-BFC2-47C7-8278-A4A61D4244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520" y="1013723"/>
            <a:ext cx="10540538" cy="1200329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外存储器是指除计算机内存及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CPU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缓存以外的存储器，此类存储器一般断电后仍然能保存数据。常见的外存储器有硬盘、光盘、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盘和移动硬盘等。</a:t>
            </a: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8203819-DFC8-4D78-96A3-2636AC5791D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外存储器的定义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F94FDBD-5AD4-4FC3-B2DE-BE7ED0E7C8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01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890923" y="3548997"/>
            <a:ext cx="2713986" cy="73234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4672" y="3003412"/>
            <a:ext cx="2775081" cy="208131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7948" y="2777223"/>
            <a:ext cx="2742857" cy="273333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4288" y="2662136"/>
            <a:ext cx="2211670" cy="3094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389913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1A007C56-D1F3-46C8-9391-2EB4149DF1B9}"/>
              </a:ext>
            </a:extLst>
          </p:cNvPr>
          <p:cNvSpPr/>
          <p:nvPr/>
        </p:nvSpPr>
        <p:spPr>
          <a:xfrm>
            <a:off x="0" y="0"/>
            <a:ext cx="5438609" cy="6858000"/>
          </a:xfrm>
          <a:prstGeom prst="rect">
            <a:avLst/>
          </a:prstGeom>
          <a:solidFill>
            <a:srgbClr val="296EA3"/>
          </a:solidFill>
          <a:ln>
            <a:solidFill>
              <a:srgbClr val="40A0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AEFD025-B00E-4D70-825D-D92B79684AFC}"/>
              </a:ext>
            </a:extLst>
          </p:cNvPr>
          <p:cNvSpPr/>
          <p:nvPr/>
        </p:nvSpPr>
        <p:spPr>
          <a:xfrm>
            <a:off x="2731476" y="1284933"/>
            <a:ext cx="9460523" cy="3702903"/>
          </a:xfrm>
          <a:prstGeom prst="rect">
            <a:avLst/>
          </a:prstGeom>
          <a:solidFill>
            <a:schemeClr val="bg1"/>
          </a:solidFill>
          <a:ln>
            <a:solidFill>
              <a:srgbClr val="296EA3"/>
            </a:solidFill>
          </a:ln>
          <a:effectLst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7685779-E262-4F28-B472-BFF5FE118A20}"/>
              </a:ext>
            </a:extLst>
          </p:cNvPr>
          <p:cNvSpPr txBox="1"/>
          <p:nvPr/>
        </p:nvSpPr>
        <p:spPr>
          <a:xfrm>
            <a:off x="5364069" y="1311802"/>
            <a:ext cx="146386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600" dirty="0">
                <a:solidFill>
                  <a:srgbClr val="296EA3"/>
                </a:solidFill>
                <a:latin typeface="Impact" panose="020B0806030902050204" pitchFamily="34" charset="0"/>
                <a:ea typeface="包图粗黑体" panose="02000800000000000000" pitchFamily="2" charset="-122"/>
              </a:rPr>
              <a:t>02</a:t>
            </a:r>
            <a:endParaRPr lang="zh-CN" altLang="en-US" sz="9600" dirty="0">
              <a:solidFill>
                <a:srgbClr val="296EA3"/>
              </a:solidFill>
              <a:latin typeface="Impact" panose="020B0806030902050204" pitchFamily="34" charset="0"/>
              <a:ea typeface="包图粗黑体" panose="02000800000000000000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0ABDA53-4F33-499A-B772-76CB480EEE6F}"/>
              </a:ext>
            </a:extLst>
          </p:cNvPr>
          <p:cNvSpPr txBox="1"/>
          <p:nvPr/>
        </p:nvSpPr>
        <p:spPr>
          <a:xfrm>
            <a:off x="2552701" y="2886572"/>
            <a:ext cx="7086598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400" b="1" dirty="0">
                <a:solidFill>
                  <a:srgbClr val="296EA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外存储器的分类</a:t>
            </a:r>
          </a:p>
        </p:txBody>
      </p:sp>
    </p:spTree>
    <p:extLst>
      <p:ext uri="{BB962C8B-B14F-4D97-AF65-F5344CB8AC3E}">
        <p14:creationId xmlns:p14="http://schemas.microsoft.com/office/powerpoint/2010/main" val="3038079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8203819-DFC8-4D78-96A3-2636AC5791D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外存储器的分类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F94FDBD-5AD4-4FC3-B2DE-BE7ED0E7C8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02</a:t>
            </a:r>
            <a:endParaRPr lang="zh-CN" altLang="en-US" dirty="0"/>
          </a:p>
        </p:txBody>
      </p:sp>
      <p:pic>
        <p:nvPicPr>
          <p:cNvPr id="5" name="图片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576" y="1168251"/>
            <a:ext cx="2523547" cy="3208887"/>
          </a:xfrm>
          <a:prstGeom prst="rect">
            <a:avLst/>
          </a:prstGeom>
        </p:spPr>
      </p:pic>
      <p:pic>
        <p:nvPicPr>
          <p:cNvPr id="6" name="图片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394" y="1842564"/>
            <a:ext cx="4998115" cy="2534574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7" name="图片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5069" y="1168251"/>
            <a:ext cx="2306551" cy="3279057"/>
          </a:xfrm>
          <a:prstGeom prst="rect">
            <a:avLst/>
          </a:prstGeom>
        </p:spPr>
      </p:pic>
      <p:sp>
        <p:nvSpPr>
          <p:cNvPr id="12" name="矩形标注 11"/>
          <p:cNvSpPr/>
          <p:nvPr/>
        </p:nvSpPr>
        <p:spPr>
          <a:xfrm>
            <a:off x="1234603" y="4609403"/>
            <a:ext cx="2515043" cy="1518681"/>
          </a:xfrm>
          <a:prstGeom prst="wedgeRectCallout">
            <a:avLst>
              <a:gd name="adj1" fmla="val -14442"/>
              <a:gd name="adj2" fmla="val -87145"/>
            </a:avLst>
          </a:prstGeom>
          <a:solidFill>
            <a:srgbClr val="1380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300"/>
              </a:lnSpc>
            </a:pPr>
            <a:endParaRPr lang="en-US" altLang="zh-CN" sz="1000" dirty="0"/>
          </a:p>
          <a:p>
            <a:pPr>
              <a:lnSpc>
                <a:spcPts val="1300"/>
              </a:lnSpc>
            </a:pPr>
            <a:r>
              <a:rPr lang="zh-CN" altLang="zh-CN" sz="1000" dirty="0"/>
              <a:t>机械硬盘</a:t>
            </a:r>
            <a:r>
              <a:rPr lang="en-US" altLang="zh-CN" sz="1000" dirty="0"/>
              <a:t>(HDD)</a:t>
            </a:r>
            <a:r>
              <a:rPr lang="zh-CN" altLang="zh-CN" sz="1000" dirty="0"/>
              <a:t>是传统硬盘，为计算机主要的存储媒介之一，尺寸为</a:t>
            </a:r>
            <a:r>
              <a:rPr lang="en-US" altLang="zh-CN" sz="1000" dirty="0"/>
              <a:t>3.5</a:t>
            </a:r>
            <a:r>
              <a:rPr lang="zh-CN" altLang="zh-CN" sz="1000" dirty="0"/>
              <a:t>或者</a:t>
            </a:r>
            <a:r>
              <a:rPr lang="en-US" altLang="zh-CN" sz="1000" dirty="0"/>
              <a:t>2.5</a:t>
            </a:r>
            <a:r>
              <a:rPr lang="zh-CN" altLang="zh-CN" sz="1000" dirty="0"/>
              <a:t>英寸</a:t>
            </a:r>
            <a:r>
              <a:rPr lang="zh-CN" altLang="en-US" sz="1000" dirty="0"/>
              <a:t>，</a:t>
            </a:r>
            <a:r>
              <a:rPr lang="zh-CN" altLang="zh-CN" sz="1000" dirty="0"/>
              <a:t>机械硬盘是由一个或者多个铝制或者玻璃制成的磁性碟片、磁头、转轴、控制电机、磁头控制器、数据转换器、接口和缓存等几个部分组成。工作时，磁头悬浮在高速旋转的碟片上进行读写数据。机械硬盘是集精密机械、微电子电路、电磁转换为一体的计算机存储设备。</a:t>
            </a:r>
          </a:p>
          <a:p>
            <a:pPr algn="ctr">
              <a:lnSpc>
                <a:spcPts val="1300"/>
              </a:lnSpc>
            </a:pPr>
            <a:endParaRPr lang="zh-CN" altLang="en-US" sz="1000" dirty="0"/>
          </a:p>
        </p:txBody>
      </p:sp>
      <p:sp>
        <p:nvSpPr>
          <p:cNvPr id="13" name="矩形标注 12"/>
          <p:cNvSpPr/>
          <p:nvPr/>
        </p:nvSpPr>
        <p:spPr>
          <a:xfrm>
            <a:off x="4372494" y="4609403"/>
            <a:ext cx="2213958" cy="1518681"/>
          </a:xfrm>
          <a:prstGeom prst="wedgeRectCallout">
            <a:avLst>
              <a:gd name="adj1" fmla="val -14442"/>
              <a:gd name="adj2" fmla="val -87145"/>
            </a:avLst>
          </a:prstGeom>
          <a:solidFill>
            <a:srgbClr val="1380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300"/>
              </a:lnSpc>
            </a:pPr>
            <a:endParaRPr lang="en-US" altLang="zh-CN" sz="1000" dirty="0"/>
          </a:p>
          <a:p>
            <a:pPr algn="ctr">
              <a:lnSpc>
                <a:spcPts val="1300"/>
              </a:lnSpc>
            </a:pPr>
            <a:r>
              <a:rPr lang="zh-CN" altLang="zh-CN" sz="1000" dirty="0"/>
              <a:t>固态硬盘（</a:t>
            </a:r>
            <a:r>
              <a:rPr lang="en-US" altLang="zh-CN" sz="1000" dirty="0"/>
              <a:t>SSD</a:t>
            </a:r>
            <a:r>
              <a:rPr lang="zh-CN" altLang="zh-CN" sz="1000" dirty="0"/>
              <a:t>）是由多个闪存芯片加主控，以及缓存组成的阵列式存储，是以固态电子存储芯片阵列制成的硬盘，相对机械硬盘，读取速度更快，寻道时间更小，可加快操作系统启动速度和软件启动速度。</a:t>
            </a:r>
          </a:p>
          <a:p>
            <a:pPr algn="ctr">
              <a:lnSpc>
                <a:spcPts val="1300"/>
              </a:lnSpc>
            </a:pPr>
            <a:endParaRPr lang="zh-CN" altLang="en-US" sz="1000" dirty="0"/>
          </a:p>
        </p:txBody>
      </p:sp>
      <p:sp>
        <p:nvSpPr>
          <p:cNvPr id="14" name="矩形标注 13"/>
          <p:cNvSpPr/>
          <p:nvPr/>
        </p:nvSpPr>
        <p:spPr>
          <a:xfrm>
            <a:off x="8836429" y="4609403"/>
            <a:ext cx="2316483" cy="1518681"/>
          </a:xfrm>
          <a:prstGeom prst="wedgeRectCallout">
            <a:avLst>
              <a:gd name="adj1" fmla="val -14442"/>
              <a:gd name="adj2" fmla="val -87145"/>
            </a:avLst>
          </a:prstGeom>
          <a:solidFill>
            <a:srgbClr val="1380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300"/>
              </a:lnSpc>
            </a:pPr>
            <a:endParaRPr lang="en-US" altLang="zh-CN" sz="1000" dirty="0"/>
          </a:p>
          <a:p>
            <a:pPr algn="ctr">
              <a:lnSpc>
                <a:spcPts val="1300"/>
              </a:lnSpc>
            </a:pPr>
            <a:r>
              <a:rPr lang="zh-CN" altLang="zh-CN" sz="1000" dirty="0"/>
              <a:t>混合硬盘是一块基于传统机械硬盘诞生出来的新硬盘，除了机械硬盘必备的碟片、马达、磁头等等，还内置了</a:t>
            </a:r>
            <a:r>
              <a:rPr lang="en-US" altLang="zh-CN" sz="1000" dirty="0"/>
              <a:t>NAND</a:t>
            </a:r>
            <a:r>
              <a:rPr lang="zh-CN" altLang="zh-CN" sz="1000" dirty="0"/>
              <a:t>闪存颗粒储存用户经常访问的数据，从而达到如</a:t>
            </a:r>
            <a:r>
              <a:rPr lang="en-US" altLang="zh-CN" sz="1000" dirty="0"/>
              <a:t>SSD</a:t>
            </a:r>
            <a:r>
              <a:rPr lang="zh-CN" altLang="zh-CN" sz="1000" dirty="0"/>
              <a:t>（就是固态硬盘）效果的读取性能</a:t>
            </a:r>
            <a:endParaRPr lang="zh-CN" altLang="en-US" sz="1000" dirty="0"/>
          </a:p>
        </p:txBody>
      </p:sp>
    </p:spTree>
    <p:extLst>
      <p:ext uri="{BB962C8B-B14F-4D97-AF65-F5344CB8AC3E}">
        <p14:creationId xmlns:p14="http://schemas.microsoft.com/office/powerpoint/2010/main" val="244198293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8203819-DFC8-4D78-96A3-2636AC5791D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外存储器的分类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F94FDBD-5AD4-4FC3-B2DE-BE7ED0E7C8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02</a:t>
            </a:r>
            <a:endParaRPr lang="zh-CN" altLang="en-US" dirty="0"/>
          </a:p>
        </p:txBody>
      </p:sp>
      <p:sp>
        <p:nvSpPr>
          <p:cNvPr id="11" name="矩形 36">
            <a:extLst>
              <a:ext uri="{FF2B5EF4-FFF2-40B4-BE49-F238E27FC236}">
                <a16:creationId xmlns:a16="http://schemas.microsoft.com/office/drawing/2014/main" id="{8DE63E9D-BFC2-47C7-8278-A4A61D4244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7834" y="879414"/>
            <a:ext cx="11168050" cy="2862322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 U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盘</a:t>
            </a:r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盘，全称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USB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闪存驱动器，它是一种使用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USB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接口的无须物理驱动器的微型高容量移动存储产品，目前的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盘不是单一的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USB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接口，而是集成了四口的设计，其中</a:t>
            </a:r>
            <a:r>
              <a:rPr lang="en-US" altLang="zh-CN" sz="24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Lighning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接口的写入速度为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10-15MB/S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，读取速度为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10-30 MB/S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USB3.0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接口的写入速度为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15-35MB/S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，读取速度为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30-80 MB/S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pic>
        <p:nvPicPr>
          <p:cNvPr id="13" name="图片 1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5993" y="3799925"/>
            <a:ext cx="3651040" cy="2359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712175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8203819-DFC8-4D78-96A3-2636AC5791D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外存储器的分类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F94FDBD-5AD4-4FC3-B2DE-BE7ED0E7C8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02</a:t>
            </a:r>
            <a:endParaRPr lang="zh-CN" altLang="en-US" dirty="0"/>
          </a:p>
        </p:txBody>
      </p:sp>
      <p:sp>
        <p:nvSpPr>
          <p:cNvPr id="11" name="矩形 36">
            <a:extLst>
              <a:ext uri="{FF2B5EF4-FFF2-40B4-BE49-F238E27FC236}">
                <a16:creationId xmlns:a16="http://schemas.microsoft.com/office/drawing/2014/main" id="{8DE63E9D-BFC2-47C7-8278-A4A61D4244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7834" y="879414"/>
            <a:ext cx="11168050" cy="2308324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 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移动硬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盘</a:t>
            </a:r>
          </a:p>
          <a:p>
            <a:pPr>
              <a:lnSpc>
                <a:spcPct val="150000"/>
              </a:lnSpc>
            </a:pP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移动硬盘，目前主要指采用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USB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接口，尺寸为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2.5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英寸，如图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5-5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所示。可以随时插上或拔下，小巧而便于携带的硬盘存储器，可以较高的速度与系统进行数据传输。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USB 2.0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接口传输速率是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480MB/s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USB 3.0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接口传输速率是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5GB/s</a:t>
            </a:r>
            <a:r>
              <a:rPr lang="zh-CN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pic>
        <p:nvPicPr>
          <p:cNvPr id="6" name="图片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8421" y="3393237"/>
            <a:ext cx="4581987" cy="2442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781417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1A007C56-D1F3-46C8-9391-2EB4149DF1B9}"/>
              </a:ext>
            </a:extLst>
          </p:cNvPr>
          <p:cNvSpPr/>
          <p:nvPr/>
        </p:nvSpPr>
        <p:spPr>
          <a:xfrm>
            <a:off x="0" y="0"/>
            <a:ext cx="5438609" cy="6858000"/>
          </a:xfrm>
          <a:prstGeom prst="rect">
            <a:avLst/>
          </a:prstGeom>
          <a:solidFill>
            <a:srgbClr val="296EA3"/>
          </a:solidFill>
          <a:ln>
            <a:solidFill>
              <a:srgbClr val="40A0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AEFD025-B00E-4D70-825D-D92B79684AFC}"/>
              </a:ext>
            </a:extLst>
          </p:cNvPr>
          <p:cNvSpPr/>
          <p:nvPr/>
        </p:nvSpPr>
        <p:spPr>
          <a:xfrm>
            <a:off x="2731476" y="1284933"/>
            <a:ext cx="9460523" cy="3702903"/>
          </a:xfrm>
          <a:prstGeom prst="rect">
            <a:avLst/>
          </a:prstGeom>
          <a:solidFill>
            <a:schemeClr val="bg1"/>
          </a:solidFill>
          <a:ln>
            <a:solidFill>
              <a:srgbClr val="296EA3"/>
            </a:solidFill>
          </a:ln>
          <a:effectLst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7685779-E262-4F28-B472-BFF5FE118A20}"/>
              </a:ext>
            </a:extLst>
          </p:cNvPr>
          <p:cNvSpPr txBox="1"/>
          <p:nvPr/>
        </p:nvSpPr>
        <p:spPr>
          <a:xfrm>
            <a:off x="5347237" y="1311802"/>
            <a:ext cx="149752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600" dirty="0">
                <a:solidFill>
                  <a:srgbClr val="296EA3"/>
                </a:solidFill>
                <a:latin typeface="Impact" panose="020B0806030902050204" pitchFamily="34" charset="0"/>
                <a:ea typeface="包图粗黑体" panose="02000800000000000000" pitchFamily="2" charset="-122"/>
              </a:rPr>
              <a:t>03</a:t>
            </a:r>
            <a:endParaRPr lang="zh-CN" altLang="en-US" sz="9600" dirty="0">
              <a:solidFill>
                <a:srgbClr val="296EA3"/>
              </a:solidFill>
              <a:latin typeface="Impact" panose="020B0806030902050204" pitchFamily="34" charset="0"/>
              <a:ea typeface="包图粗黑体" panose="02000800000000000000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0ABDA53-4F33-499A-B772-76CB480EEE6F}"/>
              </a:ext>
            </a:extLst>
          </p:cNvPr>
          <p:cNvSpPr txBox="1"/>
          <p:nvPr/>
        </p:nvSpPr>
        <p:spPr>
          <a:xfrm>
            <a:off x="2552701" y="2886572"/>
            <a:ext cx="7086598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400" b="1" dirty="0">
                <a:solidFill>
                  <a:srgbClr val="296EA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硬盘的结构</a:t>
            </a:r>
          </a:p>
        </p:txBody>
      </p:sp>
    </p:spTree>
    <p:extLst>
      <p:ext uri="{BB962C8B-B14F-4D97-AF65-F5344CB8AC3E}">
        <p14:creationId xmlns:p14="http://schemas.microsoft.com/office/powerpoint/2010/main" val="2825099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1160</TotalTime>
  <Words>1009</Words>
  <Application>Microsoft Office PowerPoint</Application>
  <PresentationFormat>宽屏</PresentationFormat>
  <Paragraphs>93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0" baseType="lpstr">
      <vt:lpstr>包图粗黑体</vt:lpstr>
      <vt:lpstr>等线</vt:lpstr>
      <vt:lpstr>等线 Light</vt:lpstr>
      <vt:lpstr>微软雅黑</vt:lpstr>
      <vt:lpstr>Arial</vt:lpstr>
      <vt:lpstr>Impact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user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互联网</dc:title>
  <dc:creator>user</dc:creator>
  <cp:keywords>user</cp:keywords>
  <dc:description>user</dc:description>
  <cp:lastModifiedBy>游 祖会</cp:lastModifiedBy>
  <cp:revision>151</cp:revision>
  <dcterms:created xsi:type="dcterms:W3CDTF">2017-05-27T04:45:00Z</dcterms:created>
  <dcterms:modified xsi:type="dcterms:W3CDTF">2021-12-09T04:53:22Z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2052-10.1.0.6490</vt:lpwstr>
  </property>
</Properties>
</file>