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5"/>
  </p:notesMasterIdLst>
  <p:handoutMasterIdLst>
    <p:handoutMasterId r:id="rId26"/>
  </p:handoutMasterIdLst>
  <p:sldIdLst>
    <p:sldId id="401" r:id="rId2"/>
    <p:sldId id="360" r:id="rId3"/>
    <p:sldId id="361" r:id="rId4"/>
    <p:sldId id="350" r:id="rId5"/>
    <p:sldId id="392" r:id="rId6"/>
    <p:sldId id="362" r:id="rId7"/>
    <p:sldId id="383" r:id="rId8"/>
    <p:sldId id="375" r:id="rId9"/>
    <p:sldId id="372" r:id="rId10"/>
    <p:sldId id="393" r:id="rId11"/>
    <p:sldId id="394" r:id="rId12"/>
    <p:sldId id="363" r:id="rId13"/>
    <p:sldId id="396" r:id="rId14"/>
    <p:sldId id="292" r:id="rId15"/>
    <p:sldId id="364" r:id="rId16"/>
    <p:sldId id="293" r:id="rId17"/>
    <p:sldId id="397" r:id="rId18"/>
    <p:sldId id="398" r:id="rId19"/>
    <p:sldId id="399" r:id="rId20"/>
    <p:sldId id="400" r:id="rId21"/>
    <p:sldId id="366" r:id="rId22"/>
    <p:sldId id="295" r:id="rId23"/>
    <p:sldId id="367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3A5D096-13E9-4E50-9C45-814A7D1A68D8}">
          <p14:sldIdLst>
            <p14:sldId id="401"/>
            <p14:sldId id="360"/>
            <p14:sldId id="361"/>
            <p14:sldId id="350"/>
            <p14:sldId id="392"/>
            <p14:sldId id="362"/>
            <p14:sldId id="383"/>
            <p14:sldId id="375"/>
            <p14:sldId id="372"/>
            <p14:sldId id="393"/>
            <p14:sldId id="394"/>
            <p14:sldId id="363"/>
            <p14:sldId id="396"/>
            <p14:sldId id="292"/>
            <p14:sldId id="364"/>
            <p14:sldId id="293"/>
            <p14:sldId id="397"/>
            <p14:sldId id="398"/>
            <p14:sldId id="399"/>
            <p14:sldId id="400"/>
            <p14:sldId id="366"/>
            <p14:sldId id="295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 智勇" initials="" lastIdx="0" clrIdx="0"/>
  <p:cmAuthor id="2" name="Cikey" initials="C" lastIdx="2" clrIdx="1">
    <p:extLst>
      <p:ext uri="{19B8F6BF-5375-455C-9EA6-DF929625EA0E}">
        <p15:presenceInfo xmlns:p15="http://schemas.microsoft.com/office/powerpoint/2012/main" userId="Cik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80C2"/>
    <a:srgbClr val="296EA3"/>
    <a:srgbClr val="FF6600"/>
    <a:srgbClr val="C85100"/>
    <a:srgbClr val="47ACC0"/>
    <a:srgbClr val="027DC1"/>
    <a:srgbClr val="48AEC0"/>
    <a:srgbClr val="00B8FF"/>
    <a:srgbClr val="A4E2EE"/>
    <a:srgbClr val="286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9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198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B35B91B-2992-4F75-9830-02F7B62073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2CD464-7437-46BE-A987-9D20071DC2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51EC9-E28A-4A55-BF23-E876B409030F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66ACBF-D811-4940-B866-55DEF64722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8FBB90C-3D6B-4C50-8F10-00229B96F9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98A2A-A87E-4FA7-A9D5-3D44E5BC3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88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412C8-1944-421F-9CFA-723DABCF8EA0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8673C-053B-4D53-8029-F2B503BE92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8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16395A-574A-4E1F-BB54-2EA669524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A9E6825-D0A0-4CDA-8453-CA7D9E030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647D6D-63E8-49A6-B714-0B02B4ACE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7A21BB-61AC-4D67-997B-1A984BD24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28EFC7-AB21-4922-AF67-9A6F5018E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8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32D734-2244-4F78-B4E2-194E33B6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FADEC40-4714-4BF4-8174-ADA65709AA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D888B0-053D-496C-9C86-90734831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B99D6F-929D-44DE-8456-49D7BC085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CD1419-0CA0-4B18-9977-76DE2B5F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9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E869DE-B323-4446-8BBE-FEC35DD34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5D1F04-D58F-4C5B-9D85-1D5E07DA88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B52AB9-EC25-46EF-BDA1-198A376C4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83439E-4B6B-4BF4-973A-AC0B11BE2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D0A798-589B-4A30-907A-9A69F5086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44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534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176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2">
            <a:extLst>
              <a:ext uri="{FF2B5EF4-FFF2-40B4-BE49-F238E27FC236}">
                <a16:creationId xmlns:a16="http://schemas.microsoft.com/office/drawing/2014/main" id="{2E2ABB28-EE32-4244-9A36-67DD97EE81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15" name="页脚占位符 3">
            <a:extLst>
              <a:ext uri="{FF2B5EF4-FFF2-40B4-BE49-F238E27FC236}">
                <a16:creationId xmlns:a16="http://schemas.microsoft.com/office/drawing/2014/main" id="{10AB67AE-0F8E-4854-B4F0-E426327E0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4">
            <a:extLst>
              <a:ext uri="{FF2B5EF4-FFF2-40B4-BE49-F238E27FC236}">
                <a16:creationId xmlns:a16="http://schemas.microsoft.com/office/drawing/2014/main" id="{737D17F2-7D36-4A2A-A02E-7BC5A95E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文本占位符 3">
            <a:extLst>
              <a:ext uri="{FF2B5EF4-FFF2-40B4-BE49-F238E27FC236}">
                <a16:creationId xmlns:a16="http://schemas.microsoft.com/office/drawing/2014/main" id="{B9BAD881-008C-4F85-8DB9-14D95EF1F248}"/>
              </a:ext>
            </a:extLst>
          </p:cNvPr>
          <p:cNvSpPr txBox="1"/>
          <p:nvPr userDrawn="1"/>
        </p:nvSpPr>
        <p:spPr>
          <a:xfrm>
            <a:off x="431687" y="56254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E0B4490-9C48-4A9B-82FE-FBC1847E7526}"/>
              </a:ext>
            </a:extLst>
          </p:cNvPr>
          <p:cNvCxnSpPr/>
          <p:nvPr userDrawn="1"/>
        </p:nvCxnSpPr>
        <p:spPr>
          <a:xfrm flipV="1">
            <a:off x="509620" y="685935"/>
            <a:ext cx="4752340" cy="38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日期占位符 2">
            <a:extLst>
              <a:ext uri="{FF2B5EF4-FFF2-40B4-BE49-F238E27FC236}">
                <a16:creationId xmlns:a16="http://schemas.microsoft.com/office/drawing/2014/main" id="{4FFF152A-5DDF-4655-BCD1-3A0ED9C7F4D6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288E0-7875-42C4-84C8-98DBBD3BF4D2}" type="datetimeFigureOut">
              <a:rPr lang="zh-CN" altLang="en-US" smtClean="0"/>
              <a:pPr/>
              <a:t>2021/12/9</a:t>
            </a:fld>
            <a:endParaRPr lang="zh-CN" altLang="en-US"/>
          </a:p>
        </p:txBody>
      </p:sp>
      <p:sp>
        <p:nvSpPr>
          <p:cNvPr id="31" name="灯片编号占位符 4">
            <a:extLst>
              <a:ext uri="{FF2B5EF4-FFF2-40B4-BE49-F238E27FC236}">
                <a16:creationId xmlns:a16="http://schemas.microsoft.com/office/drawing/2014/main" id="{8C4F9CF7-7E22-423B-AC85-B62EC3EFD7E0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4" name="文本占位符 3">
            <a:extLst>
              <a:ext uri="{FF2B5EF4-FFF2-40B4-BE49-F238E27FC236}">
                <a16:creationId xmlns:a16="http://schemas.microsoft.com/office/drawing/2014/main" id="{C1CF06DE-BF20-42F5-8C10-C6FFDE1E8476}"/>
              </a:ext>
            </a:extLst>
          </p:cNvPr>
          <p:cNvSpPr txBox="1"/>
          <p:nvPr userDrawn="1"/>
        </p:nvSpPr>
        <p:spPr>
          <a:xfrm>
            <a:off x="431687" y="56254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B565C0F-676F-4313-A9CA-27B67C8647E9}"/>
              </a:ext>
            </a:extLst>
          </p:cNvPr>
          <p:cNvCxnSpPr/>
          <p:nvPr userDrawn="1"/>
        </p:nvCxnSpPr>
        <p:spPr>
          <a:xfrm flipV="1">
            <a:off x="509620" y="685935"/>
            <a:ext cx="4752340" cy="38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11BC5C02-BDD4-4C3E-B09D-C56D5743F0FC}"/>
              </a:ext>
            </a:extLst>
          </p:cNvPr>
          <p:cNvSpPr/>
          <p:nvPr userDrawn="1"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659AF98-681F-4185-B4DF-C2286E82821D}"/>
              </a:ext>
            </a:extLst>
          </p:cNvPr>
          <p:cNvSpPr/>
          <p:nvPr userDrawn="1"/>
        </p:nvSpPr>
        <p:spPr>
          <a:xfrm>
            <a:off x="250667" y="677919"/>
            <a:ext cx="11892196" cy="5556738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C20717D-C34A-4B3F-B3AB-6F649DEA12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95" y="0"/>
            <a:ext cx="1298028" cy="1447800"/>
          </a:xfrm>
          <a:prstGeom prst="rect">
            <a:avLst/>
          </a:prstGeom>
        </p:spPr>
      </p:pic>
      <p:sp>
        <p:nvSpPr>
          <p:cNvPr id="43" name="灯片编号占位符 4">
            <a:extLst>
              <a:ext uri="{FF2B5EF4-FFF2-40B4-BE49-F238E27FC236}">
                <a16:creationId xmlns:a16="http://schemas.microsoft.com/office/drawing/2014/main" id="{76517BCF-8CB0-484F-8B40-72F835D015F2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5" name="Rounded Rectangle 11">
            <a:extLst>
              <a:ext uri="{FF2B5EF4-FFF2-40B4-BE49-F238E27FC236}">
                <a16:creationId xmlns:a16="http://schemas.microsoft.com/office/drawing/2014/main" id="{E3A582C3-B52C-42CD-B19A-495F16540CEC}"/>
              </a:ext>
            </a:extLst>
          </p:cNvPr>
          <p:cNvSpPr>
            <a:spLocks noChangeAspect="1"/>
          </p:cNvSpPr>
          <p:nvPr userDrawn="1"/>
        </p:nvSpPr>
        <p:spPr>
          <a:xfrm>
            <a:off x="1306288" y="94859"/>
            <a:ext cx="549910" cy="55054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 anchorCtr="0"/>
          <a:lstStyle/>
          <a:p>
            <a:pPr algn="ctr">
              <a:lnSpc>
                <a:spcPct val="120000"/>
              </a:lnSpc>
            </a:pPr>
            <a:endParaRPr lang="en-US" sz="211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id="{D57B497E-8717-483F-B513-8F322F1E7CD1}"/>
              </a:ext>
            </a:extLst>
          </p:cNvPr>
          <p:cNvSpPr txBox="1"/>
          <p:nvPr userDrawn="1"/>
        </p:nvSpPr>
        <p:spPr>
          <a:xfrm>
            <a:off x="1856085" y="127374"/>
            <a:ext cx="3582524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9AC9741-F591-4A59-AC2C-C31ABBD9EC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02428" y="173115"/>
            <a:ext cx="3694436" cy="39252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C360E1E-97B0-44A9-935B-F6BF2BB8A5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5438" y="186021"/>
            <a:ext cx="503237" cy="366712"/>
          </a:xfrm>
        </p:spPr>
        <p:txBody>
          <a:bodyPr>
            <a:noAutofit/>
          </a:bodyPr>
          <a:lstStyle>
            <a:lvl1pPr marL="0" indent="0" algn="ctr">
              <a:buNone/>
              <a:defRPr sz="211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7111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AD0AC-12AE-4882-871B-36E271E41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C9C85AA-784E-4CBF-B6A5-7503436A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1837A2D-0468-477B-96E4-1E82BA7BF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BD612EF-0089-43D8-9BB4-9493AD726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8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92FFFB-405D-4E01-986A-9693071BA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9BEF75-C49F-4E17-8019-191EEEA2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A339473-2B7D-4824-A442-8E79833E1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85F89B-CF72-48A4-AE49-A2E92F45B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6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684F3-47A1-4DD8-852A-633230DA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69B01-3431-4132-A6DF-583D7618E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F4916E-1375-4C80-8E9D-81748AAB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C2787-1CB0-497E-B1E7-90A7CAF3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E74290-A6C7-48F3-A6B1-69446CDB9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4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07DD46-7EBA-4773-90F7-94347BA97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30C6F2-2DDC-436E-B624-2B8D24F40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2C8922-F181-4605-B955-22613FF31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D39B41-C6BC-4F38-B725-F4900C9E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C6A2E9-FB2F-4CEE-B0F2-1F569FA07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22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5FCBDD-056A-41DB-B325-D298C0030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F721E-F998-4227-AB7C-F7C451366B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D7FD14-1A6E-406C-94EF-F7543E0355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EE2239-868F-48CC-BFB2-52AF4E0A4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06D1BB-0B98-4B02-8573-68FF1C5B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581F06-0C10-4D3D-8221-D8B3D49AA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1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652085-D062-4CD1-959F-B3186F301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8B03A3-56D2-4DB6-86D8-EE63F15D7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6FC3B9-0312-4A75-86D7-5DA5BEBC1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0B8A1C-FA2E-4D4C-8418-055F75BA07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7AD075-5FC6-4899-A7A8-445540FB6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0D8CC0D-B7BB-42EC-AD0C-924AA709C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3710D8-8009-4247-9FEB-E421F2516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7D70954-445B-4F9D-B48C-526BED16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E5698ED-C9D1-4D78-865D-C81D20F336B3}"/>
              </a:ext>
            </a:extLst>
          </p:cNvPr>
          <p:cNvSpPr/>
          <p:nvPr userDrawn="1"/>
        </p:nvSpPr>
        <p:spPr>
          <a:xfrm>
            <a:off x="8801478" y="64501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74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1B7B2A-FC41-4FB1-A544-AB2BBE2C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7228E5E-65AE-4F34-B0B8-DEE527DD7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B3D832-FC7A-46C8-ABBF-5D848A9CC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6C78B8-8FE3-4DC3-A4BF-433328565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8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CDBACCF-E067-4824-8D33-9BACAB84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11EB-EE22-4A29-ACE1-B37D2B8B666D}" type="datetimeFigureOut">
              <a:rPr lang="zh-CN" altLang="en-US" smtClean="0"/>
              <a:pPr/>
              <a:t>2021/12/9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4F5D4F-144A-4535-A844-346A587EC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150A24-81F0-47FA-9ABE-E7FDE9AF0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475C6-AC50-43A7-A36F-F1E13AC0D3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465BF-5EA0-4C63-9DC6-16B34D7D6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9F7A51-CF24-4F0F-BC04-1600C7AA3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871F3C-1943-4ED2-A7CA-3593E87B80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763BBF-441C-4BC8-9785-52C638554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4F7483-5CA4-4DF3-B6FB-64E70CD5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118D00-D4F2-4AA6-B912-F300B077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5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39918-3EE2-4663-8BDA-06CA8DAB1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A26562-5C3E-4549-88AA-45591E8EB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CF4A98-3501-47EE-AA8F-94F860A7C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A7E200-5BC3-4735-A5A5-F06C82AAE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6D29CD-8486-4E16-822E-BFB10DF76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57433D-A6D6-4CBB-A421-842D27DF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499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EE68F7-3AB6-4F6C-A94C-C4C8C0EED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294EED-A68F-402C-957A-E242DB31E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39F31-BE2B-4906-923F-DFE9C2DCB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1B4585-E419-41E4-9CDF-4099D424E3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293F7F-B7E2-4BED-866A-7328E97D2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79" r:id="rId13"/>
    <p:sldLayoutId id="2147483698" r:id="rId14"/>
    <p:sldLayoutId id="2147483660" r:id="rId15"/>
    <p:sldLayoutId id="214748366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68E149CC-856E-4875-86FA-E80765B691C9}"/>
              </a:ext>
            </a:extLst>
          </p:cNvPr>
          <p:cNvGrpSpPr/>
          <p:nvPr/>
        </p:nvGrpSpPr>
        <p:grpSpPr>
          <a:xfrm>
            <a:off x="6019060" y="0"/>
            <a:ext cx="6268896" cy="6858000"/>
            <a:chOff x="6343708" y="0"/>
            <a:chExt cx="5944248" cy="68580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B4134D7-9EBE-4F1E-BC3B-151942756FCD}"/>
                </a:ext>
              </a:extLst>
            </p:cNvPr>
            <p:cNvSpPr/>
            <p:nvPr/>
          </p:nvSpPr>
          <p:spPr>
            <a:xfrm>
              <a:off x="6343708" y="0"/>
              <a:ext cx="5944248" cy="6858000"/>
            </a:xfrm>
            <a:prstGeom prst="rect">
              <a:avLst/>
            </a:prstGeom>
            <a:gradFill>
              <a:gsLst>
                <a:gs pos="0">
                  <a:srgbClr val="2869A1"/>
                </a:gs>
                <a:gs pos="33000">
                  <a:srgbClr val="2783AC"/>
                </a:gs>
                <a:gs pos="66000">
                  <a:srgbClr val="249CB5"/>
                </a:gs>
                <a:gs pos="100000">
                  <a:srgbClr val="20ABB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FE946CB-73A6-4FD9-A52A-B1CEB86FCFB2}"/>
                </a:ext>
              </a:extLst>
            </p:cNvPr>
            <p:cNvSpPr/>
            <p:nvPr/>
          </p:nvSpPr>
          <p:spPr>
            <a:xfrm>
              <a:off x="6615288" y="324556"/>
              <a:ext cx="5366043" cy="62088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87A9A92F-E2A9-4CA7-849F-28600F5CD29A}"/>
              </a:ext>
            </a:extLst>
          </p:cNvPr>
          <p:cNvSpPr txBox="1"/>
          <p:nvPr/>
        </p:nvSpPr>
        <p:spPr>
          <a:xfrm>
            <a:off x="7924799" y="764873"/>
            <a:ext cx="4056532" cy="1015663"/>
          </a:xfrm>
          <a:prstGeom prst="rect">
            <a:avLst/>
          </a:prstGeom>
          <a:solidFill>
            <a:srgbClr val="20AABD"/>
          </a:solidFill>
          <a:ln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计算机组装与维护</a:t>
            </a:r>
            <a:endParaRPr lang="en-US" altLang="zh-CN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D893641-1449-4877-9C93-827DEF84F408}"/>
              </a:ext>
            </a:extLst>
          </p:cNvPr>
          <p:cNvSpPr/>
          <p:nvPr/>
        </p:nvSpPr>
        <p:spPr>
          <a:xfrm>
            <a:off x="-74208" y="0"/>
            <a:ext cx="6382871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7234320-8FA0-423C-872D-3DD1CD7F2A7E}"/>
              </a:ext>
            </a:extLst>
          </p:cNvPr>
          <p:cNvSpPr/>
          <p:nvPr/>
        </p:nvSpPr>
        <p:spPr>
          <a:xfrm rot="1800000">
            <a:off x="5650387" y="1591335"/>
            <a:ext cx="1927670" cy="6141278"/>
          </a:xfrm>
          <a:custGeom>
            <a:avLst/>
            <a:gdLst>
              <a:gd name="connsiteX0" fmla="*/ 0 w 1927670"/>
              <a:gd name="connsiteY0" fmla="*/ 0 h 6188100"/>
              <a:gd name="connsiteX1" fmla="*/ 1925077 w 1927670"/>
              <a:gd name="connsiteY1" fmla="*/ 1089521 h 6188100"/>
              <a:gd name="connsiteX2" fmla="*/ 1925077 w 1927670"/>
              <a:gd name="connsiteY2" fmla="*/ 3430821 h 6188100"/>
              <a:gd name="connsiteX3" fmla="*/ 1927670 w 1927670"/>
              <a:gd name="connsiteY3" fmla="*/ 3429324 h 6188100"/>
              <a:gd name="connsiteX4" fmla="*/ 1927670 w 1927670"/>
              <a:gd name="connsiteY4" fmla="*/ 5076656 h 6188100"/>
              <a:gd name="connsiteX5" fmla="*/ 2593 w 1927670"/>
              <a:gd name="connsiteY5" fmla="*/ 6188100 h 6188100"/>
              <a:gd name="connsiteX6" fmla="*/ 2593 w 1927670"/>
              <a:gd name="connsiteY6" fmla="*/ 6176626 h 6188100"/>
              <a:gd name="connsiteX7" fmla="*/ 0 w 1927670"/>
              <a:gd name="connsiteY7" fmla="*/ 6176626 h 61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670" h="6188100">
                <a:moveTo>
                  <a:pt x="0" y="0"/>
                </a:moveTo>
                <a:lnTo>
                  <a:pt x="1925077" y="1089521"/>
                </a:lnTo>
                <a:lnTo>
                  <a:pt x="1925077" y="3430821"/>
                </a:lnTo>
                <a:lnTo>
                  <a:pt x="1927670" y="3429324"/>
                </a:lnTo>
                <a:lnTo>
                  <a:pt x="1927670" y="5076656"/>
                </a:lnTo>
                <a:lnTo>
                  <a:pt x="2593" y="6188100"/>
                </a:lnTo>
                <a:lnTo>
                  <a:pt x="2593" y="6176626"/>
                </a:lnTo>
                <a:lnTo>
                  <a:pt x="0" y="6176626"/>
                </a:lnTo>
                <a:close/>
              </a:path>
            </a:pathLst>
          </a:custGeom>
          <a:gradFill flip="none" rotWithShape="1"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740603D-DE77-4D5E-ACA8-3F4DE1DFC48C}"/>
              </a:ext>
            </a:extLst>
          </p:cNvPr>
          <p:cNvSpPr/>
          <p:nvPr/>
        </p:nvSpPr>
        <p:spPr>
          <a:xfrm rot="19770493">
            <a:off x="5639979" y="-915587"/>
            <a:ext cx="1925077" cy="6177680"/>
          </a:xfrm>
          <a:custGeom>
            <a:avLst/>
            <a:gdLst>
              <a:gd name="connsiteX0" fmla="*/ 0 w 1925077"/>
              <a:gd name="connsiteY0" fmla="*/ 0 h 6177680"/>
              <a:gd name="connsiteX1" fmla="*/ 1925077 w 1925077"/>
              <a:gd name="connsiteY1" fmla="*/ 1133585 h 6177680"/>
              <a:gd name="connsiteX2" fmla="*/ 1925077 w 1925077"/>
              <a:gd name="connsiteY2" fmla="*/ 5088169 h 6177680"/>
              <a:gd name="connsiteX3" fmla="*/ 0 w 1925077"/>
              <a:gd name="connsiteY3" fmla="*/ 6177680 h 6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5077" h="6177680">
                <a:moveTo>
                  <a:pt x="0" y="0"/>
                </a:moveTo>
                <a:lnTo>
                  <a:pt x="1925077" y="1133585"/>
                </a:lnTo>
                <a:lnTo>
                  <a:pt x="1925077" y="5088169"/>
                </a:lnTo>
                <a:lnTo>
                  <a:pt x="0" y="6177680"/>
                </a:lnTo>
                <a:close/>
              </a:path>
            </a:pathLst>
          </a:custGeom>
          <a:gradFill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F7E34F7-D5E5-4C66-9AF4-E77F86360C72}"/>
              </a:ext>
            </a:extLst>
          </p:cNvPr>
          <p:cNvCxnSpPr>
            <a:cxnSpLocks/>
          </p:cNvCxnSpPr>
          <p:nvPr/>
        </p:nvCxnSpPr>
        <p:spPr>
          <a:xfrm>
            <a:off x="633592" y="3399667"/>
            <a:ext cx="494867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092B54C4-A0B3-49DC-85E1-8558A28D93F5}"/>
              </a:ext>
            </a:extLst>
          </p:cNvPr>
          <p:cNvSpPr txBox="1"/>
          <p:nvPr/>
        </p:nvSpPr>
        <p:spPr>
          <a:xfrm>
            <a:off x="572140" y="2859325"/>
            <a:ext cx="5071576" cy="515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认识机箱与电源</a:t>
            </a:r>
          </a:p>
        </p:txBody>
      </p:sp>
      <p:pic>
        <p:nvPicPr>
          <p:cNvPr id="22" name="图片 21" descr="73e5f5811aab5673afcaa99032383457">
            <a:extLst>
              <a:ext uri="{FF2B5EF4-FFF2-40B4-BE49-F238E27FC236}">
                <a16:creationId xmlns:a16="http://schemas.microsoft.com/office/drawing/2014/main" id="{10553A55-5375-425A-B816-37DCF703AF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793" y="2106559"/>
            <a:ext cx="3373021" cy="320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85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675">
        <p15:prstTrans prst="peelOff"/>
      </p:transition>
    </mc:Choice>
    <mc:Fallback xmlns="">
      <p:transition spd="slow" advTm="76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机箱的结构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84" y="869735"/>
            <a:ext cx="10773294" cy="168905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机箱的外部结构主要包括前置面板和后置面板，如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图所示，前置面板主要有开机按钮、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接口、音频接口、指示灯等。后置面板包括电源固定位、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挡板固定位、扩展卡固定位等。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389" y="2725041"/>
            <a:ext cx="6800642" cy="326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407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机箱的结构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83" y="869735"/>
            <a:ext cx="11035587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机箱前置面板背面主要有控制线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电源开关、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POWER-LED +/-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电源指示灯、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H.D.D-LED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硬盘指示灯、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RESET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重启，信号线有前置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、前置音频等，如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444" y="3028257"/>
            <a:ext cx="6742948" cy="228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110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65671" y="1311802"/>
            <a:ext cx="14606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04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电源的参数及接口认识</a:t>
            </a:r>
          </a:p>
        </p:txBody>
      </p:sp>
    </p:spTree>
    <p:extLst>
      <p:ext uri="{BB962C8B-B14F-4D97-AF65-F5344CB8AC3E}">
        <p14:creationId xmlns:p14="http://schemas.microsoft.com/office/powerpoint/2010/main" val="417691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590204" y="925257"/>
            <a:ext cx="11247120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电源接口有主板电源接口、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供电接口、硬盘供电接口等，下面我们来识别电源的各种接头。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DA5416-D027-4D4F-BA5F-38066EB2B29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电源参数及接口认识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C201A6-C77B-4003-BC0D-8A11579EBD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89" y="2745378"/>
            <a:ext cx="2912110" cy="145986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76" y="2910783"/>
            <a:ext cx="2847975" cy="116205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109" y="2836356"/>
            <a:ext cx="2419350" cy="1695450"/>
          </a:xfrm>
          <a:prstGeom prst="rect">
            <a:avLst/>
          </a:prstGeom>
        </p:spPr>
      </p:pic>
      <p:sp>
        <p:nvSpPr>
          <p:cNvPr id="2" name="矩形标注 1"/>
          <p:cNvSpPr/>
          <p:nvPr/>
        </p:nvSpPr>
        <p:spPr>
          <a:xfrm>
            <a:off x="1221389" y="4842023"/>
            <a:ext cx="2443942" cy="656706"/>
          </a:xfrm>
          <a:prstGeom prst="wedgeRectCallout">
            <a:avLst>
              <a:gd name="adj1" fmla="val -4847"/>
              <a:gd name="adj2" fmla="val -13370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针电源接头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给主板供电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4622767" y="4842024"/>
            <a:ext cx="2443942" cy="656706"/>
          </a:xfrm>
          <a:prstGeom prst="wedgeRectCallout">
            <a:avLst>
              <a:gd name="adj1" fmla="val -5798"/>
              <a:gd name="adj2" fmla="val -1227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4/6/8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针电源接头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独立显卡供电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8424109" y="4797690"/>
            <a:ext cx="2443942" cy="656706"/>
          </a:xfrm>
          <a:prstGeom prst="wedgeRectCallout">
            <a:avLst>
              <a:gd name="adj1" fmla="val -8112"/>
              <a:gd name="adj2" fmla="val -12499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针扁平的电源接口给硬盘供电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3503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  <p:bldP spid="2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631767" y="1008385"/>
            <a:ext cx="11247120" cy="224305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计算机电源是一种安装在主机箱内的封闭式独立部件，如图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6-7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所示。它的作用是将交流电变换为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+5V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+12V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-12V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+3.3V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-3.3V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等不同电压、稳定可靠的直流电，供给主机箱内的主板、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、各种适配器和扩展卡、硬盘驱动器及键盘、鼠标等使用。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DA5416-D027-4D4F-BA5F-38066EB2B29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电源参数及接口认识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C201A6-C77B-4003-BC0D-8A11579EBD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778" y="3518419"/>
            <a:ext cx="5204806" cy="2441806"/>
          </a:xfrm>
          <a:prstGeom prst="rect">
            <a:avLst/>
          </a:prstGeom>
        </p:spPr>
      </p:pic>
      <p:sp>
        <p:nvSpPr>
          <p:cNvPr id="2" name="线形标注 1 1"/>
          <p:cNvSpPr/>
          <p:nvPr/>
        </p:nvSpPr>
        <p:spPr>
          <a:xfrm>
            <a:off x="3408218" y="4846321"/>
            <a:ext cx="2768138" cy="224443"/>
          </a:xfrm>
          <a:prstGeom prst="borderCallout1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77056" y="4977939"/>
            <a:ext cx="977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功率</a:t>
            </a:r>
          </a:p>
        </p:txBody>
      </p:sp>
      <p:sp>
        <p:nvSpPr>
          <p:cNvPr id="7" name="线形标注 1 6"/>
          <p:cNvSpPr/>
          <p:nvPr/>
        </p:nvSpPr>
        <p:spPr>
          <a:xfrm>
            <a:off x="3408218" y="4123112"/>
            <a:ext cx="4871258" cy="689957"/>
          </a:xfrm>
          <a:prstGeom prst="borderCallout1">
            <a:avLst>
              <a:gd name="adj1" fmla="val 9186"/>
              <a:gd name="adj2" fmla="val -3495"/>
              <a:gd name="adj3" fmla="val 112500"/>
              <a:gd name="adj4" fmla="val -3833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39535" y="4701432"/>
            <a:ext cx="124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输出电压</a:t>
            </a:r>
          </a:p>
        </p:txBody>
      </p:sp>
    </p:spTree>
    <p:extLst>
      <p:ext uri="{BB962C8B-B14F-4D97-AF65-F5344CB8AC3E}">
        <p14:creationId xmlns:p14="http://schemas.microsoft.com/office/powerpoint/2010/main" val="3251578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  <p:bldP spid="2" grpId="0" animBg="1"/>
      <p:bldP spid="6" grpId="0"/>
      <p:bldP spid="7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3229" y="1311802"/>
            <a:ext cx="15055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05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电源安装</a:t>
            </a:r>
          </a:p>
        </p:txBody>
      </p:sp>
    </p:spTree>
    <p:extLst>
      <p:ext uri="{BB962C8B-B14F-4D97-AF65-F5344CB8AC3E}">
        <p14:creationId xmlns:p14="http://schemas.microsoft.com/office/powerpoint/2010/main" val="51028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电源安装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548640" y="1000072"/>
            <a:ext cx="11247120" cy="1144031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：为了方便安装，首先将机箱平放在宽敞的桌子或平台上，然后将电源平稳移动到机箱对应安装位置，如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1" y="2591442"/>
            <a:ext cx="5141797" cy="291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85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电源安装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548640" y="1000072"/>
            <a:ext cx="11247120" cy="581057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：将四个角落的螺孔对齐，固定螺丝即可，如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516" y="2121880"/>
            <a:ext cx="5175657" cy="379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734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电源安装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440575" y="958509"/>
            <a:ext cx="11247120" cy="168905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：连接主板供电接口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通常主板电源线插槽采用双排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24-Pin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设计，一般位于内存插槽斜下方位置，采用防呆设计，只要将电源线接头按正确方向插入即可。如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967" y="2820151"/>
            <a:ext cx="4744229" cy="312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337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电源安装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440575" y="958509"/>
            <a:ext cx="11247120" cy="168905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：连接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供电接口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从机箱电源输入线上找到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针电源接头（其特点为两根黄色、两根黑色），在主板的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附近找到对应的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孔接口，把电源插头插在主板上的电源插座上，并使两个塑料卡子互相卡紧，如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604" y="3040431"/>
            <a:ext cx="4047374" cy="288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571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5EB95E4-31F4-4CC1-9E84-7FF90C4283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t="1167" r="36095" b="14783"/>
          <a:stretch/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A0F723E-0201-4AE2-945D-62FFF38C56AB}"/>
              </a:ext>
            </a:extLst>
          </p:cNvPr>
          <p:cNvSpPr/>
          <p:nvPr/>
        </p:nvSpPr>
        <p:spPr>
          <a:xfrm>
            <a:off x="-14288" y="2495550"/>
            <a:ext cx="5157787" cy="2196000"/>
          </a:xfrm>
          <a:prstGeom prst="rect">
            <a:avLst/>
          </a:prstGeom>
          <a:gradFill flip="none" rotWithShape="1">
            <a:gsLst>
              <a:gs pos="0">
                <a:srgbClr val="2869A1"/>
              </a:gs>
              <a:gs pos="33000">
                <a:srgbClr val="2783AC">
                  <a:alpha val="90000"/>
                </a:srgbClr>
              </a:gs>
              <a:gs pos="66000">
                <a:srgbClr val="249CB5">
                  <a:alpha val="80000"/>
                </a:srgbClr>
              </a:gs>
              <a:gs pos="100000">
                <a:srgbClr val="20ABBE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8A0D5F-9430-48AD-9C84-7D106352D2F1}"/>
              </a:ext>
            </a:extLst>
          </p:cNvPr>
          <p:cNvSpPr txBox="1"/>
          <p:nvPr/>
        </p:nvSpPr>
        <p:spPr>
          <a:xfrm>
            <a:off x="1095375" y="2952690"/>
            <a:ext cx="2952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61A87-B3F1-4176-993B-D67DDC10BC71}"/>
              </a:ext>
            </a:extLst>
          </p:cNvPr>
          <p:cNvSpPr txBox="1"/>
          <p:nvPr/>
        </p:nvSpPr>
        <p:spPr>
          <a:xfrm>
            <a:off x="1095375" y="3675554"/>
            <a:ext cx="2952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DC0B614-288C-445A-A82F-842B1AC7AAD1}"/>
              </a:ext>
            </a:extLst>
          </p:cNvPr>
          <p:cNvGrpSpPr/>
          <p:nvPr/>
        </p:nvGrpSpPr>
        <p:grpSpPr>
          <a:xfrm>
            <a:off x="11610926" y="4719917"/>
            <a:ext cx="303473" cy="1938332"/>
            <a:chOff x="6231110" y="-1505374"/>
            <a:chExt cx="321138" cy="2051160"/>
          </a:xfrm>
        </p:grpSpPr>
        <p:sp>
          <p:nvSpPr>
            <p:cNvPr id="34" name="任意多边形 36">
              <a:extLst>
                <a:ext uri="{FF2B5EF4-FFF2-40B4-BE49-F238E27FC236}">
                  <a16:creationId xmlns:a16="http://schemas.microsoft.com/office/drawing/2014/main" id="{3F49CE23-BB4B-49C0-91E8-7B11D98F9E37}"/>
                </a:ext>
              </a:extLst>
            </p:cNvPr>
            <p:cNvSpPr/>
            <p:nvPr/>
          </p:nvSpPr>
          <p:spPr>
            <a:xfrm>
              <a:off x="6231110" y="43467"/>
              <a:ext cx="321138" cy="502319"/>
            </a:xfrm>
            <a:custGeom>
              <a:avLst/>
              <a:gdLst>
                <a:gd name="connsiteX0" fmla="*/ 143434 w 321138"/>
                <a:gd name="connsiteY0" fmla="*/ 0 h 502319"/>
                <a:gd name="connsiteX1" fmla="*/ 149253 w 321138"/>
                <a:gd name="connsiteY1" fmla="*/ 39314 h 502319"/>
                <a:gd name="connsiteX2" fmla="*/ 112925 w 321138"/>
                <a:gd name="connsiteY2" fmla="*/ 46648 h 502319"/>
                <a:gd name="connsiteX3" fmla="*/ 38168 w 321138"/>
                <a:gd name="connsiteY3" fmla="*/ 159429 h 502319"/>
                <a:gd name="connsiteX4" fmla="*/ 38168 w 321138"/>
                <a:gd name="connsiteY4" fmla="*/ 339429 h 502319"/>
                <a:gd name="connsiteX5" fmla="*/ 160568 w 321138"/>
                <a:gd name="connsiteY5" fmla="*/ 461829 h 502319"/>
                <a:gd name="connsiteX6" fmla="*/ 282968 w 321138"/>
                <a:gd name="connsiteY6" fmla="*/ 339429 h 502319"/>
                <a:gd name="connsiteX7" fmla="*/ 282968 w 321138"/>
                <a:gd name="connsiteY7" fmla="*/ 159429 h 502319"/>
                <a:gd name="connsiteX8" fmla="*/ 208212 w 321138"/>
                <a:gd name="connsiteY8" fmla="*/ 46648 h 502319"/>
                <a:gd name="connsiteX9" fmla="*/ 171886 w 321138"/>
                <a:gd name="connsiteY9" fmla="*/ 39314 h 502319"/>
                <a:gd name="connsiteX10" fmla="*/ 177705 w 321138"/>
                <a:gd name="connsiteY10" fmla="*/ 0 h 502319"/>
                <a:gd name="connsiteX11" fmla="*/ 223070 w 321138"/>
                <a:gd name="connsiteY11" fmla="*/ 9158 h 502319"/>
                <a:gd name="connsiteX12" fmla="*/ 321138 w 321138"/>
                <a:gd name="connsiteY12" fmla="*/ 157109 h 502319"/>
                <a:gd name="connsiteX13" fmla="*/ 321137 w 321138"/>
                <a:gd name="connsiteY13" fmla="*/ 341750 h 502319"/>
                <a:gd name="connsiteX14" fmla="*/ 160568 w 321138"/>
                <a:gd name="connsiteY14" fmla="*/ 502319 h 502319"/>
                <a:gd name="connsiteX15" fmla="*/ 160569 w 321138"/>
                <a:gd name="connsiteY15" fmla="*/ 502318 h 502319"/>
                <a:gd name="connsiteX16" fmla="*/ 0 w 321138"/>
                <a:gd name="connsiteY16" fmla="*/ 341749 h 502319"/>
                <a:gd name="connsiteX17" fmla="*/ 0 w 321138"/>
                <a:gd name="connsiteY17" fmla="*/ 157109 h 502319"/>
                <a:gd name="connsiteX18" fmla="*/ 98068 w 321138"/>
                <a:gd name="connsiteY18" fmla="*/ 9158 h 5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1138" h="502319">
                  <a:moveTo>
                    <a:pt x="143434" y="0"/>
                  </a:moveTo>
                  <a:lnTo>
                    <a:pt x="149253" y="39314"/>
                  </a:lnTo>
                  <a:lnTo>
                    <a:pt x="112925" y="46648"/>
                  </a:lnTo>
                  <a:cubicBezTo>
                    <a:pt x="68993" y="65229"/>
                    <a:pt x="38168" y="108729"/>
                    <a:pt x="38168" y="159429"/>
                  </a:cubicBezTo>
                  <a:lnTo>
                    <a:pt x="38168" y="339429"/>
                  </a:lnTo>
                  <a:cubicBezTo>
                    <a:pt x="38168" y="407029"/>
                    <a:pt x="92968" y="461829"/>
                    <a:pt x="160568" y="461829"/>
                  </a:cubicBezTo>
                  <a:cubicBezTo>
                    <a:pt x="228168" y="461829"/>
                    <a:pt x="282968" y="407029"/>
                    <a:pt x="282968" y="339429"/>
                  </a:cubicBezTo>
                  <a:lnTo>
                    <a:pt x="282968" y="159429"/>
                  </a:lnTo>
                  <a:cubicBezTo>
                    <a:pt x="282968" y="108729"/>
                    <a:pt x="252143" y="65229"/>
                    <a:pt x="208212" y="46648"/>
                  </a:cubicBezTo>
                  <a:lnTo>
                    <a:pt x="171886" y="39314"/>
                  </a:lnTo>
                  <a:lnTo>
                    <a:pt x="177705" y="0"/>
                  </a:lnTo>
                  <a:lnTo>
                    <a:pt x="223070" y="9158"/>
                  </a:lnTo>
                  <a:cubicBezTo>
                    <a:pt x="280701" y="33534"/>
                    <a:pt x="321138" y="90599"/>
                    <a:pt x="321138" y="157109"/>
                  </a:cubicBezTo>
                  <a:cubicBezTo>
                    <a:pt x="321138" y="218656"/>
                    <a:pt x="321137" y="280203"/>
                    <a:pt x="321137" y="341750"/>
                  </a:cubicBezTo>
                  <a:cubicBezTo>
                    <a:pt x="321137" y="430430"/>
                    <a:pt x="249248" y="502319"/>
                    <a:pt x="160568" y="502319"/>
                  </a:cubicBezTo>
                  <a:lnTo>
                    <a:pt x="160569" y="502318"/>
                  </a:lnTo>
                  <a:cubicBezTo>
                    <a:pt x="71889" y="502318"/>
                    <a:pt x="0" y="430429"/>
                    <a:pt x="0" y="341749"/>
                  </a:cubicBezTo>
                  <a:lnTo>
                    <a:pt x="0" y="157109"/>
                  </a:lnTo>
                  <a:cubicBezTo>
                    <a:pt x="0" y="90599"/>
                    <a:pt x="40438" y="33534"/>
                    <a:pt x="98068" y="9158"/>
                  </a:cubicBezTo>
                  <a:close/>
                </a:path>
              </a:pathLst>
            </a:cu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圆角矩形 37">
              <a:extLst>
                <a:ext uri="{FF2B5EF4-FFF2-40B4-BE49-F238E27FC236}">
                  <a16:creationId xmlns:a16="http://schemas.microsoft.com/office/drawing/2014/main" id="{8F0BEEF1-97BE-45A4-9F2A-158FFCF4C365}"/>
                </a:ext>
              </a:extLst>
            </p:cNvPr>
            <p:cNvSpPr/>
            <p:nvPr/>
          </p:nvSpPr>
          <p:spPr>
            <a:xfrm flipH="1">
              <a:off x="6377279" y="80802"/>
              <a:ext cx="28800" cy="180000"/>
            </a:xfrm>
            <a:prstGeom prst="roundRect">
              <a:avLst>
                <a:gd name="adj" fmla="val 5000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圆角矩形 38">
              <a:extLst>
                <a:ext uri="{FF2B5EF4-FFF2-40B4-BE49-F238E27FC236}">
                  <a16:creationId xmlns:a16="http://schemas.microsoft.com/office/drawing/2014/main" id="{50FAC168-15E7-4816-9408-779264BA58FE}"/>
                </a:ext>
              </a:extLst>
            </p:cNvPr>
            <p:cNvSpPr/>
            <p:nvPr/>
          </p:nvSpPr>
          <p:spPr>
            <a:xfrm flipH="1">
              <a:off x="6377279" y="-1505374"/>
              <a:ext cx="28800" cy="1476000"/>
            </a:xfrm>
            <a:prstGeom prst="roundRect">
              <a:avLst>
                <a:gd name="adj" fmla="val 5000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226ABE-6ADF-415E-AE1A-7EF7DCD735A7}"/>
              </a:ext>
            </a:extLst>
          </p:cNvPr>
          <p:cNvGrpSpPr/>
          <p:nvPr/>
        </p:nvGrpSpPr>
        <p:grpSpPr>
          <a:xfrm>
            <a:off x="5722954" y="871446"/>
            <a:ext cx="719303" cy="612920"/>
            <a:chOff x="5722954" y="871446"/>
            <a:chExt cx="719303" cy="612920"/>
          </a:xfrm>
        </p:grpSpPr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6B6B3DE5-9632-4B23-B87B-FBE60C2C0413}"/>
                </a:ext>
              </a:extLst>
            </p:cNvPr>
            <p:cNvSpPr/>
            <p:nvPr/>
          </p:nvSpPr>
          <p:spPr>
            <a:xfrm>
              <a:off x="5722954" y="871446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2" name="文本框 9">
              <a:extLst>
                <a:ext uri="{FF2B5EF4-FFF2-40B4-BE49-F238E27FC236}">
                  <a16:creationId xmlns:a16="http://schemas.microsoft.com/office/drawing/2014/main" id="{EA6475C9-1FF5-46BD-A0AA-AEB250790937}"/>
                </a:ext>
              </a:extLst>
            </p:cNvPr>
            <p:cNvSpPr txBox="1"/>
            <p:nvPr/>
          </p:nvSpPr>
          <p:spPr>
            <a:xfrm>
              <a:off x="5762766" y="918613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043A66F-4A01-4BF6-BEC8-092C0DCD1A0E}"/>
              </a:ext>
            </a:extLst>
          </p:cNvPr>
          <p:cNvGrpSpPr/>
          <p:nvPr/>
        </p:nvGrpSpPr>
        <p:grpSpPr>
          <a:xfrm>
            <a:off x="5722954" y="1739347"/>
            <a:ext cx="719303" cy="612919"/>
            <a:chOff x="5722954" y="1796975"/>
            <a:chExt cx="719303" cy="612919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07D853AE-859D-4653-9DF3-C6E4F6B08087}"/>
                </a:ext>
              </a:extLst>
            </p:cNvPr>
            <p:cNvSpPr/>
            <p:nvPr/>
          </p:nvSpPr>
          <p:spPr>
            <a:xfrm>
              <a:off x="5722954" y="1796975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5" name="文本框 10">
              <a:extLst>
                <a:ext uri="{FF2B5EF4-FFF2-40B4-BE49-F238E27FC236}">
                  <a16:creationId xmlns:a16="http://schemas.microsoft.com/office/drawing/2014/main" id="{86E67454-1DDB-4A1C-BE66-168C65CCF250}"/>
                </a:ext>
              </a:extLst>
            </p:cNvPr>
            <p:cNvSpPr txBox="1"/>
            <p:nvPr/>
          </p:nvSpPr>
          <p:spPr>
            <a:xfrm>
              <a:off x="5762766" y="1824765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20F711-19B1-4D69-8668-8009AF5E4E35}"/>
              </a:ext>
            </a:extLst>
          </p:cNvPr>
          <p:cNvGrpSpPr/>
          <p:nvPr/>
        </p:nvGrpSpPr>
        <p:grpSpPr>
          <a:xfrm>
            <a:off x="5722954" y="2607247"/>
            <a:ext cx="719303" cy="612920"/>
            <a:chOff x="5722954" y="2602808"/>
            <a:chExt cx="719303" cy="612920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348FDADF-941B-4391-AB4F-CBA308715211}"/>
                </a:ext>
              </a:extLst>
            </p:cNvPr>
            <p:cNvSpPr/>
            <p:nvPr/>
          </p:nvSpPr>
          <p:spPr>
            <a:xfrm>
              <a:off x="5722954" y="2602808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8" name="文本框 11">
              <a:extLst>
                <a:ext uri="{FF2B5EF4-FFF2-40B4-BE49-F238E27FC236}">
                  <a16:creationId xmlns:a16="http://schemas.microsoft.com/office/drawing/2014/main" id="{ED88EB52-1291-4E38-BBCA-B4C6A3834BB8}"/>
                </a:ext>
              </a:extLst>
            </p:cNvPr>
            <p:cNvSpPr txBox="1"/>
            <p:nvPr/>
          </p:nvSpPr>
          <p:spPr>
            <a:xfrm>
              <a:off x="5762766" y="2641375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4FBBF9FF-0D62-4D68-9B5B-E21C7BD81616}"/>
              </a:ext>
            </a:extLst>
          </p:cNvPr>
          <p:cNvSpPr/>
          <p:nvPr/>
        </p:nvSpPr>
        <p:spPr>
          <a:xfrm>
            <a:off x="6638171" y="965099"/>
            <a:ext cx="4633766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认识机箱与电源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8395A72B-FB2A-4AA5-8A8D-23CE928ED85D}"/>
              </a:ext>
            </a:extLst>
          </p:cNvPr>
          <p:cNvSpPr/>
          <p:nvPr/>
        </p:nvSpPr>
        <p:spPr>
          <a:xfrm>
            <a:off x="6638171" y="1830986"/>
            <a:ext cx="4633763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机箱的分类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C713B545-2DB1-4C0E-9E15-A66CF2A8BD46}"/>
              </a:ext>
            </a:extLst>
          </p:cNvPr>
          <p:cNvSpPr/>
          <p:nvPr/>
        </p:nvSpPr>
        <p:spPr>
          <a:xfrm>
            <a:off x="6638172" y="2696873"/>
            <a:ext cx="4633763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机箱的结构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AE6EF7-C79F-4A28-AE4E-0E1DF188A0BB}"/>
              </a:ext>
            </a:extLst>
          </p:cNvPr>
          <p:cNvGrpSpPr/>
          <p:nvPr/>
        </p:nvGrpSpPr>
        <p:grpSpPr>
          <a:xfrm>
            <a:off x="5722954" y="4343049"/>
            <a:ext cx="719303" cy="612919"/>
            <a:chOff x="5722954" y="4303733"/>
            <a:chExt cx="719303" cy="612919"/>
          </a:xfrm>
        </p:grpSpPr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90438BDA-BBC3-4F7C-8B83-42C4C1016530}"/>
                </a:ext>
              </a:extLst>
            </p:cNvPr>
            <p:cNvSpPr/>
            <p:nvPr/>
          </p:nvSpPr>
          <p:spPr>
            <a:xfrm>
              <a:off x="5722954" y="4303733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0" name="文本框 12">
              <a:extLst>
                <a:ext uri="{FF2B5EF4-FFF2-40B4-BE49-F238E27FC236}">
                  <a16:creationId xmlns:a16="http://schemas.microsoft.com/office/drawing/2014/main" id="{3207BECC-8113-44E5-B83B-C26F02D123A8}"/>
                </a:ext>
              </a:extLst>
            </p:cNvPr>
            <p:cNvSpPr txBox="1"/>
            <p:nvPr/>
          </p:nvSpPr>
          <p:spPr>
            <a:xfrm>
              <a:off x="5762766" y="4326228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4883540A-6F67-41F3-B7B8-EA1592B5E36E}"/>
              </a:ext>
            </a:extLst>
          </p:cNvPr>
          <p:cNvSpPr/>
          <p:nvPr/>
        </p:nvSpPr>
        <p:spPr>
          <a:xfrm>
            <a:off x="6638171" y="4428647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外存储器的参数识别与安装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942F8D-1E38-4143-9FB1-202D46F33483}"/>
              </a:ext>
            </a:extLst>
          </p:cNvPr>
          <p:cNvGrpSpPr/>
          <p:nvPr/>
        </p:nvGrpSpPr>
        <p:grpSpPr>
          <a:xfrm>
            <a:off x="5722954" y="5210950"/>
            <a:ext cx="719303" cy="612919"/>
            <a:chOff x="5722954" y="5235889"/>
            <a:chExt cx="719303" cy="612919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1AB83BE6-B878-42E8-9CB7-1066899AC79A}"/>
                </a:ext>
              </a:extLst>
            </p:cNvPr>
            <p:cNvSpPr/>
            <p:nvPr/>
          </p:nvSpPr>
          <p:spPr>
            <a:xfrm>
              <a:off x="5722954" y="5235889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6" name="文本框 12">
              <a:extLst>
                <a:ext uri="{FF2B5EF4-FFF2-40B4-BE49-F238E27FC236}">
                  <a16:creationId xmlns:a16="http://schemas.microsoft.com/office/drawing/2014/main" id="{84B733C7-E6CA-4885-B298-684DFA01D28D}"/>
                </a:ext>
              </a:extLst>
            </p:cNvPr>
            <p:cNvSpPr txBox="1"/>
            <p:nvPr/>
          </p:nvSpPr>
          <p:spPr>
            <a:xfrm>
              <a:off x="5762766" y="5258384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C402EC73-10A7-4098-ACCB-CEFBAB623B3C}"/>
              </a:ext>
            </a:extLst>
          </p:cNvPr>
          <p:cNvSpPr/>
          <p:nvPr/>
        </p:nvSpPr>
        <p:spPr>
          <a:xfrm>
            <a:off x="6638171" y="5294535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A49138-2F76-41EF-AA80-85390C19EA63}"/>
              </a:ext>
            </a:extLst>
          </p:cNvPr>
          <p:cNvGrpSpPr/>
          <p:nvPr/>
        </p:nvGrpSpPr>
        <p:grpSpPr>
          <a:xfrm>
            <a:off x="5722954" y="3475148"/>
            <a:ext cx="719303" cy="612920"/>
            <a:chOff x="5722954" y="3466446"/>
            <a:chExt cx="719303" cy="612920"/>
          </a:xfrm>
        </p:grpSpPr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5A5B2FAF-BCAC-4BD1-B413-129506F22B6B}"/>
                </a:ext>
              </a:extLst>
            </p:cNvPr>
            <p:cNvSpPr/>
            <p:nvPr/>
          </p:nvSpPr>
          <p:spPr>
            <a:xfrm>
              <a:off x="5722954" y="3466446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102" name="文本框 11">
              <a:extLst>
                <a:ext uri="{FF2B5EF4-FFF2-40B4-BE49-F238E27FC236}">
                  <a16:creationId xmlns:a16="http://schemas.microsoft.com/office/drawing/2014/main" id="{770692A6-CA8C-4F13-BCFD-12669010E952}"/>
                </a:ext>
              </a:extLst>
            </p:cNvPr>
            <p:cNvSpPr txBox="1"/>
            <p:nvPr/>
          </p:nvSpPr>
          <p:spPr>
            <a:xfrm>
              <a:off x="5762766" y="3505013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5344AB41-1520-4836-96F2-49DDE74A6879}"/>
              </a:ext>
            </a:extLst>
          </p:cNvPr>
          <p:cNvSpPr/>
          <p:nvPr/>
        </p:nvSpPr>
        <p:spPr>
          <a:xfrm>
            <a:off x="6638173" y="3562760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电源的参数及接口认识</a:t>
            </a:r>
          </a:p>
        </p:txBody>
      </p:sp>
    </p:spTree>
    <p:extLst>
      <p:ext uri="{BB962C8B-B14F-4D97-AF65-F5344CB8AC3E}">
        <p14:creationId xmlns:p14="http://schemas.microsoft.com/office/powerpoint/2010/main" val="28734824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3" grpId="0" animBg="1"/>
      <p:bldP spid="86" grpId="0" animBg="1"/>
      <p:bldP spid="92" grpId="0" animBg="1"/>
      <p:bldP spid="98" grpId="0" animBg="1"/>
      <p:bldP spid="1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电源安装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1" name="矩形 48"/>
          <p:cNvSpPr>
            <a:spLocks noChangeArrowheads="1"/>
          </p:cNvSpPr>
          <p:nvPr/>
        </p:nvSpPr>
        <p:spPr bwMode="auto">
          <a:xfrm>
            <a:off x="440575" y="958509"/>
            <a:ext cx="11247120" cy="168905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：连接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供电接口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从机箱电源输入线上找到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针电源接头（其特点为两根黄色、两根黑色），在主板的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附近找到对应的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孔接口，把电源插头插在主板上的电源插座上，并使两个塑料卡子互相卡紧，如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604" y="3040431"/>
            <a:ext cx="4047374" cy="288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6520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0023" y="1311802"/>
            <a:ext cx="15119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06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 结</a:t>
            </a:r>
          </a:p>
        </p:txBody>
      </p:sp>
    </p:spTree>
    <p:extLst>
      <p:ext uri="{BB962C8B-B14F-4D97-AF65-F5344CB8AC3E}">
        <p14:creationId xmlns:p14="http://schemas.microsoft.com/office/powerpoint/2010/main" val="410030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8">
            <a:extLst>
              <a:ext uri="{FF2B5EF4-FFF2-40B4-BE49-F238E27FC236}">
                <a16:creationId xmlns:a16="http://schemas.microsoft.com/office/drawing/2014/main" id="{C6BDA687-FA3D-41A4-B43E-30206D51C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41" y="1215485"/>
            <a:ext cx="2225233" cy="43088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认识外存储器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203928-086E-439D-8506-FD197D711008}"/>
              </a:ext>
            </a:extLst>
          </p:cNvPr>
          <p:cNvSpPr/>
          <p:nvPr/>
        </p:nvSpPr>
        <p:spPr>
          <a:xfrm>
            <a:off x="482316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认识机箱与电源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658D96-064B-4C9A-B352-A4AF1CB57590}"/>
              </a:ext>
            </a:extLst>
          </p:cNvPr>
          <p:cNvSpPr/>
          <p:nvPr/>
        </p:nvSpPr>
        <p:spPr>
          <a:xfrm>
            <a:off x="3509585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机箱的分类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2AFA51-A010-45C3-A74B-6E445775F413}"/>
              </a:ext>
            </a:extLst>
          </p:cNvPr>
          <p:cNvSpPr/>
          <p:nvPr/>
        </p:nvSpPr>
        <p:spPr>
          <a:xfrm>
            <a:off x="6698203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机箱与电源的</a:t>
            </a:r>
            <a:endParaRPr lang="en-US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与结构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7BC5DB60-B5CE-451F-99B9-D9EF3E3D93D9}"/>
              </a:ext>
            </a:extLst>
          </p:cNvPr>
          <p:cNvSpPr/>
          <p:nvPr/>
        </p:nvSpPr>
        <p:spPr>
          <a:xfrm>
            <a:off x="2722118" y="2946035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D8945CD6-D8E8-4698-91CF-66AF7ED2BC16}"/>
              </a:ext>
            </a:extLst>
          </p:cNvPr>
          <p:cNvSpPr/>
          <p:nvPr/>
        </p:nvSpPr>
        <p:spPr>
          <a:xfrm>
            <a:off x="5883576" y="2946035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9059184-2341-4A8B-99D4-2B970A7CCA4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A28E4D3-FCEE-4675-B0E4-FF3FDBCA5C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10" name="箭头: 右 8">
            <a:extLst>
              <a:ext uri="{FF2B5EF4-FFF2-40B4-BE49-F238E27FC236}">
                <a16:creationId xmlns:a16="http://schemas.microsoft.com/office/drawing/2014/main" id="{D8945CD6-D8E8-4698-91CF-66AF7ED2BC16}"/>
              </a:ext>
            </a:extLst>
          </p:cNvPr>
          <p:cNvSpPr/>
          <p:nvPr/>
        </p:nvSpPr>
        <p:spPr>
          <a:xfrm>
            <a:off x="9047329" y="2904213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2AFA51-A010-45C3-A74B-6E445775F413}"/>
              </a:ext>
            </a:extLst>
          </p:cNvPr>
          <p:cNvSpPr/>
          <p:nvPr/>
        </p:nvSpPr>
        <p:spPr>
          <a:xfrm>
            <a:off x="9738063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电源安装</a:t>
            </a:r>
          </a:p>
        </p:txBody>
      </p:sp>
    </p:spTree>
    <p:extLst>
      <p:ext uri="{BB962C8B-B14F-4D97-AF65-F5344CB8AC3E}">
        <p14:creationId xmlns:p14="http://schemas.microsoft.com/office/powerpoint/2010/main" val="16808568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7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817C494-7D71-4CA3-9004-6FFA151B9AF2}"/>
              </a:ext>
            </a:extLst>
          </p:cNvPr>
          <p:cNvSpPr/>
          <p:nvPr/>
        </p:nvSpPr>
        <p:spPr>
          <a:xfrm flipH="1">
            <a:off x="6441624" y="-4360"/>
            <a:ext cx="5750375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0C90F2-8190-4AD0-9F57-7D3A487FFED5}"/>
              </a:ext>
            </a:extLst>
          </p:cNvPr>
          <p:cNvSpPr/>
          <p:nvPr/>
        </p:nvSpPr>
        <p:spPr>
          <a:xfrm rot="19800000" flipH="1">
            <a:off x="5340301" y="1565045"/>
            <a:ext cx="1927670" cy="6188100"/>
          </a:xfrm>
          <a:custGeom>
            <a:avLst/>
            <a:gdLst>
              <a:gd name="connsiteX0" fmla="*/ 0 w 1927670"/>
              <a:gd name="connsiteY0" fmla="*/ 0 h 6188100"/>
              <a:gd name="connsiteX1" fmla="*/ 1925077 w 1927670"/>
              <a:gd name="connsiteY1" fmla="*/ 1089521 h 6188100"/>
              <a:gd name="connsiteX2" fmla="*/ 1925077 w 1927670"/>
              <a:gd name="connsiteY2" fmla="*/ 3430821 h 6188100"/>
              <a:gd name="connsiteX3" fmla="*/ 1927670 w 1927670"/>
              <a:gd name="connsiteY3" fmla="*/ 3429324 h 6188100"/>
              <a:gd name="connsiteX4" fmla="*/ 1927670 w 1927670"/>
              <a:gd name="connsiteY4" fmla="*/ 5076656 h 6188100"/>
              <a:gd name="connsiteX5" fmla="*/ 2593 w 1927670"/>
              <a:gd name="connsiteY5" fmla="*/ 6188100 h 6188100"/>
              <a:gd name="connsiteX6" fmla="*/ 2593 w 1927670"/>
              <a:gd name="connsiteY6" fmla="*/ 6176626 h 6188100"/>
              <a:gd name="connsiteX7" fmla="*/ 0 w 1927670"/>
              <a:gd name="connsiteY7" fmla="*/ 6176626 h 61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670" h="6188100">
                <a:moveTo>
                  <a:pt x="0" y="0"/>
                </a:moveTo>
                <a:lnTo>
                  <a:pt x="1925077" y="1089521"/>
                </a:lnTo>
                <a:lnTo>
                  <a:pt x="1925077" y="3430821"/>
                </a:lnTo>
                <a:lnTo>
                  <a:pt x="1927670" y="3429324"/>
                </a:lnTo>
                <a:lnTo>
                  <a:pt x="1927670" y="5076656"/>
                </a:lnTo>
                <a:lnTo>
                  <a:pt x="2593" y="6188100"/>
                </a:lnTo>
                <a:lnTo>
                  <a:pt x="2593" y="6176626"/>
                </a:lnTo>
                <a:lnTo>
                  <a:pt x="0" y="6176626"/>
                </a:lnTo>
                <a:close/>
              </a:path>
            </a:pathLst>
          </a:custGeom>
          <a:gradFill flip="none" rotWithShape="1"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A86C726-98E0-45C7-A08F-DF8324BB21B5}"/>
              </a:ext>
            </a:extLst>
          </p:cNvPr>
          <p:cNvSpPr/>
          <p:nvPr/>
        </p:nvSpPr>
        <p:spPr>
          <a:xfrm rot="1829507" flipH="1">
            <a:off x="5335184" y="-941655"/>
            <a:ext cx="1925077" cy="6177680"/>
          </a:xfrm>
          <a:custGeom>
            <a:avLst/>
            <a:gdLst>
              <a:gd name="connsiteX0" fmla="*/ 0 w 1925077"/>
              <a:gd name="connsiteY0" fmla="*/ 0 h 6177680"/>
              <a:gd name="connsiteX1" fmla="*/ 1925077 w 1925077"/>
              <a:gd name="connsiteY1" fmla="*/ 1133585 h 6177680"/>
              <a:gd name="connsiteX2" fmla="*/ 1925077 w 1925077"/>
              <a:gd name="connsiteY2" fmla="*/ 5088169 h 6177680"/>
              <a:gd name="connsiteX3" fmla="*/ 0 w 1925077"/>
              <a:gd name="connsiteY3" fmla="*/ 6177680 h 6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5077" h="6177680">
                <a:moveTo>
                  <a:pt x="0" y="0"/>
                </a:moveTo>
                <a:lnTo>
                  <a:pt x="1925077" y="1133585"/>
                </a:lnTo>
                <a:lnTo>
                  <a:pt x="1925077" y="5088169"/>
                </a:lnTo>
                <a:lnTo>
                  <a:pt x="0" y="6177680"/>
                </a:lnTo>
                <a:close/>
              </a:path>
            </a:pathLst>
          </a:custGeom>
          <a:gradFill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82A406-9283-45D4-BEF4-58EA4D72DEBA}"/>
              </a:ext>
            </a:extLst>
          </p:cNvPr>
          <p:cNvSpPr txBox="1"/>
          <p:nvPr/>
        </p:nvSpPr>
        <p:spPr>
          <a:xfrm flipH="1">
            <a:off x="6954054" y="2712841"/>
            <a:ext cx="5094590" cy="138499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计算机组装与维护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BFA921-E3BE-4AE9-A836-3CB25AF0DB96}"/>
              </a:ext>
            </a:extLst>
          </p:cNvPr>
          <p:cNvSpPr txBox="1"/>
          <p:nvPr/>
        </p:nvSpPr>
        <p:spPr>
          <a:xfrm flipH="1">
            <a:off x="1115412" y="2556087"/>
            <a:ext cx="32457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solidFill>
                  <a:srgbClr val="1380C2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rPr>
              <a:t>谢谢观看！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1380C2"/>
              </a:solidFill>
              <a:effectLst/>
              <a:uLnTx/>
              <a:uFillTx/>
              <a:latin typeface="包图粗黑体" panose="02000800000000000000" pitchFamily="2" charset="-122"/>
              <a:ea typeface="包图粗黑体" panose="020008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002B1C9-ABAB-48C3-9871-75FC540FBAA6}"/>
              </a:ext>
            </a:extLst>
          </p:cNvPr>
          <p:cNvCxnSpPr>
            <a:cxnSpLocks/>
          </p:cNvCxnSpPr>
          <p:nvPr/>
        </p:nvCxnSpPr>
        <p:spPr>
          <a:xfrm>
            <a:off x="593889" y="3405338"/>
            <a:ext cx="380248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23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438609" y="1311802"/>
            <a:ext cx="1314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01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918461" y="2908331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认识机箱与电源</a:t>
            </a:r>
          </a:p>
        </p:txBody>
      </p:sp>
    </p:spTree>
    <p:extLst>
      <p:ext uri="{BB962C8B-B14F-4D97-AF65-F5344CB8AC3E}">
        <p14:creationId xmlns:p14="http://schemas.microsoft.com/office/powerpoint/2010/main" val="20149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591" y="1750893"/>
            <a:ext cx="2418109" cy="2807948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机箱的主要作用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放置和固定各计算机配件，起到承托和保护作用，同时还具有屏蔽电磁辐射的作用。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认识机箱与电源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2"/>
          <a:stretch/>
        </p:blipFill>
        <p:spPr>
          <a:xfrm>
            <a:off x="5596864" y="1027788"/>
            <a:ext cx="4249617" cy="4110966"/>
          </a:xfrm>
          <a:prstGeom prst="rect">
            <a:avLst/>
          </a:prstGeom>
          <a:effectLst>
            <a:reflection blurRad="6350" stA="110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803899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8631" y="2113516"/>
            <a:ext cx="3694435" cy="2807948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电源负责将普通市电转换为计算机可以使用的电压，计算机中所有元件都必须依靠电源才能运转，因此电源能否提供稳定的电流输出是选购电源时不可忽视的环节。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认识机箱与电源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864" y="1628772"/>
            <a:ext cx="6214369" cy="360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6348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64069" y="1311802"/>
            <a:ext cx="14638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02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机箱的分类</a:t>
            </a:r>
          </a:p>
        </p:txBody>
      </p:sp>
    </p:spTree>
    <p:extLst>
      <p:ext uri="{BB962C8B-B14F-4D97-AF65-F5344CB8AC3E}">
        <p14:creationId xmlns:p14="http://schemas.microsoft.com/office/powerpoint/2010/main" val="303807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机箱的分类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5" y="911078"/>
            <a:ext cx="3322238" cy="34484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266" y="1004376"/>
            <a:ext cx="3401713" cy="3355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129" y="1281050"/>
            <a:ext cx="3849929" cy="2923829"/>
          </a:xfrm>
          <a:prstGeom prst="rect">
            <a:avLst/>
          </a:prstGeom>
        </p:spPr>
      </p:pic>
      <p:sp>
        <p:nvSpPr>
          <p:cNvPr id="15" name="矩形标注 14"/>
          <p:cNvSpPr/>
          <p:nvPr/>
        </p:nvSpPr>
        <p:spPr>
          <a:xfrm>
            <a:off x="5217377" y="4727163"/>
            <a:ext cx="2213958" cy="1343587"/>
          </a:xfrm>
          <a:prstGeom prst="wedgeRectCallout">
            <a:avLst>
              <a:gd name="adj1" fmla="val -11814"/>
              <a:gd name="adj2" fmla="val -100716"/>
            </a:avLst>
          </a:prstGeom>
          <a:solidFill>
            <a:srgbClr val="138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50">
                <a:latin typeface="微软雅黑" panose="020B0503020204020204" pitchFamily="34" charset="-122"/>
                <a:ea typeface="微软雅黑" panose="020B0503020204020204" pitchFamily="34" charset="-122"/>
              </a:rPr>
              <a:t>Micro-ATX</a:t>
            </a:r>
            <a:r>
              <a:rPr lang="zh-CN" altLang="zh-CN" sz="105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架构的简化版，它是通过减少固定架来达到缩小机箱的，但也因此在扩充硬盘和光驱的空间上受到限制。</a:t>
            </a:r>
          </a:p>
          <a:p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1234603" y="4705001"/>
            <a:ext cx="2515043" cy="1365749"/>
          </a:xfrm>
          <a:prstGeom prst="wedgeRectCallout">
            <a:avLst>
              <a:gd name="adj1" fmla="val -14442"/>
              <a:gd name="adj2" fmla="val -87145"/>
            </a:avLst>
          </a:prstGeom>
          <a:solidFill>
            <a:srgbClr val="138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架构将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接口统一放置在同一端，改善了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、内存条及显示卡等元件的安装位置，另外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的散热设计有效地解决了安装硬件时的阻挡和散热问题。由于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机箱空间较大，各种装置的安装与连接方便，因此是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最常用的机箱类型。</a:t>
            </a:r>
          </a:p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8794866" y="4677290"/>
            <a:ext cx="2316483" cy="1393459"/>
          </a:xfrm>
          <a:prstGeom prst="wedgeRectCallout">
            <a:avLst>
              <a:gd name="adj1" fmla="val -8700"/>
              <a:gd name="adj2" fmla="val -101463"/>
            </a:avLst>
          </a:prstGeom>
          <a:solidFill>
            <a:srgbClr val="138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Mini-ITX</a:t>
            </a:r>
            <a:r>
              <a:rPr lang="zh-CN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属于小机箱类型，其结构更为</a:t>
            </a:r>
            <a:r>
              <a:rPr lang="zh-CN" altLang="zh-CN" sz="1050">
                <a:latin typeface="微软雅黑" panose="020B0503020204020204" pitchFamily="34" charset="-122"/>
                <a:ea typeface="微软雅黑" panose="020B0503020204020204" pitchFamily="34" charset="-122"/>
              </a:rPr>
              <a:t>简单</a:t>
            </a:r>
            <a:r>
              <a: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Mini-ITX</a:t>
            </a:r>
            <a:r>
              <a:rPr lang="zh-CN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加强了机箱的散热设计，改善热空气对流等，另外还具有防噪音功能。但是由于市场上配套使用的计算机元件较少，因此家庭中较少使用。</a:t>
            </a:r>
          </a:p>
        </p:txBody>
      </p:sp>
    </p:spTree>
    <p:extLst>
      <p:ext uri="{BB962C8B-B14F-4D97-AF65-F5344CB8AC3E}">
        <p14:creationId xmlns:p14="http://schemas.microsoft.com/office/powerpoint/2010/main" val="2441982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7237" y="1311802"/>
            <a:ext cx="1497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03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机箱的结构</a:t>
            </a:r>
          </a:p>
        </p:txBody>
      </p:sp>
    </p:spTree>
    <p:extLst>
      <p:ext uri="{BB962C8B-B14F-4D97-AF65-F5344CB8AC3E}">
        <p14:creationId xmlns:p14="http://schemas.microsoft.com/office/powerpoint/2010/main" val="282509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机箱的结构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84" y="869735"/>
            <a:ext cx="10773294" cy="286232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机箱主要分为内部结构和外部结构。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类型的机箱，其内部结构也不相同。入门级机箱，只能满足一般用户装机需求，提供了基本的电源位、硬盘位，以及安装主板和散热器的空间。而更高端的机箱则会为用户提供更合理的走线区域，更多的硬盘架、光驱扩展区域，以及自带散热风扇设计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72" y="3875866"/>
            <a:ext cx="4508586" cy="22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894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979</Words>
  <Application>Microsoft Office PowerPoint</Application>
  <PresentationFormat>宽屏</PresentationFormat>
  <Paragraphs>91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包图粗黑体</vt:lpstr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</dc:title>
  <dc:creator>user</dc:creator>
  <cp:keywords>user</cp:keywords>
  <dc:description>user</dc:description>
  <cp:lastModifiedBy>游 祖会</cp:lastModifiedBy>
  <cp:revision>158</cp:revision>
  <dcterms:created xsi:type="dcterms:W3CDTF">2017-05-27T04:45:00Z</dcterms:created>
  <dcterms:modified xsi:type="dcterms:W3CDTF">2021-12-09T05:05:34Z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