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f"/>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1"/>
  </p:sldMasterIdLst>
  <p:notesMasterIdLst>
    <p:notesMasterId r:id="rId24"/>
  </p:notesMasterIdLst>
  <p:handoutMasterIdLst>
    <p:handoutMasterId r:id="rId25"/>
  </p:handoutMasterIdLst>
  <p:sldIdLst>
    <p:sldId id="410" r:id="rId2"/>
    <p:sldId id="360" r:id="rId3"/>
    <p:sldId id="361" r:id="rId4"/>
    <p:sldId id="350" r:id="rId5"/>
    <p:sldId id="401" r:id="rId6"/>
    <p:sldId id="402" r:id="rId7"/>
    <p:sldId id="403" r:id="rId8"/>
    <p:sldId id="404" r:id="rId9"/>
    <p:sldId id="405" r:id="rId10"/>
    <p:sldId id="362" r:id="rId11"/>
    <p:sldId id="383" r:id="rId12"/>
    <p:sldId id="406" r:id="rId13"/>
    <p:sldId id="407" r:id="rId14"/>
    <p:sldId id="375" r:id="rId15"/>
    <p:sldId id="408" r:id="rId16"/>
    <p:sldId id="363" r:id="rId17"/>
    <p:sldId id="409" r:id="rId18"/>
    <p:sldId id="364" r:id="rId19"/>
    <p:sldId id="293" r:id="rId20"/>
    <p:sldId id="366" r:id="rId21"/>
    <p:sldId id="295" r:id="rId22"/>
    <p:sldId id="367" r:id="rId23"/>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23A5D096-13E9-4E50-9C45-814A7D1A68D8}">
          <p14:sldIdLst>
            <p14:sldId id="410"/>
            <p14:sldId id="360"/>
            <p14:sldId id="361"/>
            <p14:sldId id="350"/>
            <p14:sldId id="401"/>
            <p14:sldId id="402"/>
            <p14:sldId id="403"/>
            <p14:sldId id="404"/>
            <p14:sldId id="405"/>
            <p14:sldId id="362"/>
            <p14:sldId id="383"/>
            <p14:sldId id="406"/>
            <p14:sldId id="407"/>
            <p14:sldId id="375"/>
            <p14:sldId id="408"/>
            <p14:sldId id="363"/>
            <p14:sldId id="409"/>
            <p14:sldId id="364"/>
            <p14:sldId id="293"/>
            <p14:sldId id="366"/>
            <p14:sldId id="295"/>
            <p14:sldId id="367"/>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杨 智勇" initials="" lastIdx="0" clrIdx="0"/>
  <p:cmAuthor id="2" name="Cikey" initials="C" lastIdx="2" clrIdx="1">
    <p:extLst>
      <p:ext uri="{19B8F6BF-5375-455C-9EA6-DF929625EA0E}">
        <p15:presenceInfo xmlns:p15="http://schemas.microsoft.com/office/powerpoint/2012/main" userId="Cikey"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380C2"/>
    <a:srgbClr val="296EA3"/>
    <a:srgbClr val="FF6600"/>
    <a:srgbClr val="C85100"/>
    <a:srgbClr val="47ACC0"/>
    <a:srgbClr val="027DC1"/>
    <a:srgbClr val="48AEC0"/>
    <a:srgbClr val="00B8FF"/>
    <a:srgbClr val="A4E2EE"/>
    <a:srgbClr val="286D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79" autoAdjust="0"/>
    <p:restoredTop sz="94660"/>
  </p:normalViewPr>
  <p:slideViewPr>
    <p:cSldViewPr snapToGrid="0">
      <p:cViewPr varScale="1">
        <p:scale>
          <a:sx n="78" d="100"/>
          <a:sy n="78" d="100"/>
        </p:scale>
        <p:origin x="43" y="437"/>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notesViewPr>
    <p:cSldViewPr snapToGrid="0">
      <p:cViewPr varScale="1">
        <p:scale>
          <a:sx n="58" d="100"/>
          <a:sy n="58" d="100"/>
        </p:scale>
        <p:origin x="2198" y="8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5B35B91B-2992-4F75-9830-02F7B62073B8}"/>
              </a:ext>
            </a:extLst>
          </p:cNvPr>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212CD464-7437-46BE-A987-9D20071DC214}"/>
              </a:ext>
            </a:extLst>
          </p:cNvPr>
          <p:cNvSpPr>
            <a:spLocks noGrp="1"/>
          </p:cNvSpPr>
          <p:nvPr>
            <p:ph type="dt" sz="quarter" idx="1"/>
          </p:nvPr>
        </p:nvSpPr>
        <p:spPr>
          <a:xfrm>
            <a:off x="4024313" y="0"/>
            <a:ext cx="3078162" cy="512763"/>
          </a:xfrm>
          <a:prstGeom prst="rect">
            <a:avLst/>
          </a:prstGeom>
        </p:spPr>
        <p:txBody>
          <a:bodyPr vert="horz" lIns="91440" tIns="45720" rIns="91440" bIns="45720" rtlCol="0"/>
          <a:lstStyle>
            <a:lvl1pPr algn="r">
              <a:defRPr sz="1200"/>
            </a:lvl1pPr>
          </a:lstStyle>
          <a:p>
            <a:fld id="{25051EC9-E28A-4A55-BF23-E876B409030F}" type="datetimeFigureOut">
              <a:rPr lang="zh-CN" altLang="en-US" smtClean="0"/>
              <a:t>2021/12/9</a:t>
            </a:fld>
            <a:endParaRPr lang="zh-CN" altLang="en-US"/>
          </a:p>
        </p:txBody>
      </p:sp>
      <p:sp>
        <p:nvSpPr>
          <p:cNvPr id="4" name="页脚占位符 3">
            <a:extLst>
              <a:ext uri="{FF2B5EF4-FFF2-40B4-BE49-F238E27FC236}">
                <a16:creationId xmlns:a16="http://schemas.microsoft.com/office/drawing/2014/main" id="{D666ACBF-D811-4940-B866-55DEF6472294}"/>
              </a:ext>
            </a:extLst>
          </p:cNvPr>
          <p:cNvSpPr>
            <a:spLocks noGrp="1"/>
          </p:cNvSpPr>
          <p:nvPr>
            <p:ph type="ftr" sz="quarter" idx="2"/>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38FBB90C-3D6B-4C50-8F10-00229B96F9A4}"/>
              </a:ext>
            </a:extLst>
          </p:cNvPr>
          <p:cNvSpPr>
            <a:spLocks noGrp="1"/>
          </p:cNvSpPr>
          <p:nvPr>
            <p:ph type="sldNum" sz="quarter" idx="3"/>
          </p:nvPr>
        </p:nvSpPr>
        <p:spPr>
          <a:xfrm>
            <a:off x="4024313" y="9721850"/>
            <a:ext cx="3078162" cy="512763"/>
          </a:xfrm>
          <a:prstGeom prst="rect">
            <a:avLst/>
          </a:prstGeom>
        </p:spPr>
        <p:txBody>
          <a:bodyPr vert="horz" lIns="91440" tIns="45720" rIns="91440" bIns="45720" rtlCol="0" anchor="b"/>
          <a:lstStyle>
            <a:lvl1pPr algn="r">
              <a:defRPr sz="1200"/>
            </a:lvl1pPr>
          </a:lstStyle>
          <a:p>
            <a:fld id="{2BA98A2A-A87E-4FA7-A9D5-3D44E5BC3D62}" type="slidenum">
              <a:rPr lang="zh-CN" altLang="en-US" smtClean="0"/>
              <a:t>‹#›</a:t>
            </a:fld>
            <a:endParaRPr lang="zh-CN" altLang="en-US"/>
          </a:p>
        </p:txBody>
      </p:sp>
    </p:spTree>
    <p:extLst>
      <p:ext uri="{BB962C8B-B14F-4D97-AF65-F5344CB8AC3E}">
        <p14:creationId xmlns:p14="http://schemas.microsoft.com/office/powerpoint/2010/main" val="14448885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B28412C8-1944-421F-9CFA-723DABCF8EA0}" type="datetimeFigureOut">
              <a:rPr lang="zh-CN" altLang="en-US" smtClean="0"/>
              <a:t>2021/12/9</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7128673C-053B-4D53-8029-F2B503BE92E5}" type="slidenum">
              <a:rPr lang="zh-CN" altLang="en-US" smtClean="0"/>
              <a:t>‹#›</a:t>
            </a:fld>
            <a:endParaRPr lang="zh-CN" altLang="en-US"/>
          </a:p>
        </p:txBody>
      </p:sp>
    </p:spTree>
    <p:extLst>
      <p:ext uri="{BB962C8B-B14F-4D97-AF65-F5344CB8AC3E}">
        <p14:creationId xmlns:p14="http://schemas.microsoft.com/office/powerpoint/2010/main" val="24290834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516395A-574A-4E1F-BB54-2EA669524886}"/>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1A9E6825-D0A0-4CDA-8453-CA7D9E03094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7B647D6D-63E8-49A6-B714-0B02B4ACE6CB}"/>
              </a:ext>
            </a:extLst>
          </p:cNvPr>
          <p:cNvSpPr>
            <a:spLocks noGrp="1"/>
          </p:cNvSpPr>
          <p:nvPr>
            <p:ph type="dt" sz="half" idx="10"/>
          </p:nvPr>
        </p:nvSpPr>
        <p:spPr/>
        <p:txBody>
          <a:bodyPr/>
          <a:lstStyle/>
          <a:p>
            <a:fld id="{82F288E0-7875-42C4-84C8-98DBBD3BF4D2}" type="datetimeFigureOut">
              <a:rPr lang="zh-CN" altLang="en-US" smtClean="0"/>
              <a:t>2021/12/9</a:t>
            </a:fld>
            <a:endParaRPr lang="zh-CN" altLang="en-US"/>
          </a:p>
        </p:txBody>
      </p:sp>
      <p:sp>
        <p:nvSpPr>
          <p:cNvPr id="5" name="页脚占位符 4">
            <a:extLst>
              <a:ext uri="{FF2B5EF4-FFF2-40B4-BE49-F238E27FC236}">
                <a16:creationId xmlns:a16="http://schemas.microsoft.com/office/drawing/2014/main" id="{FD7A21BB-61AC-4D67-997B-1A984BD24ED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128EFC7-AB21-4922-AF67-9A6F5018ED15}"/>
              </a:ext>
            </a:extLst>
          </p:cNvPr>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8157836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A32D734-2244-4F78-B4E2-194E33B675C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8FADEC40-4714-4BF4-8174-ADA65709AAC6}"/>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6D888B0-053D-496C-9C86-90734831DBB3}"/>
              </a:ext>
            </a:extLst>
          </p:cNvPr>
          <p:cNvSpPr>
            <a:spLocks noGrp="1"/>
          </p:cNvSpPr>
          <p:nvPr>
            <p:ph type="dt" sz="half" idx="10"/>
          </p:nvPr>
        </p:nvSpPr>
        <p:spPr/>
        <p:txBody>
          <a:bodyPr/>
          <a:lstStyle/>
          <a:p>
            <a:fld id="{82F288E0-7875-42C4-84C8-98DBBD3BF4D2}" type="datetimeFigureOut">
              <a:rPr lang="zh-CN" altLang="en-US" smtClean="0"/>
              <a:t>2021/12/9</a:t>
            </a:fld>
            <a:endParaRPr lang="zh-CN" altLang="en-US"/>
          </a:p>
        </p:txBody>
      </p:sp>
      <p:sp>
        <p:nvSpPr>
          <p:cNvPr id="5" name="页脚占位符 4">
            <a:extLst>
              <a:ext uri="{FF2B5EF4-FFF2-40B4-BE49-F238E27FC236}">
                <a16:creationId xmlns:a16="http://schemas.microsoft.com/office/drawing/2014/main" id="{95B99D6F-929D-44DE-8456-49D7BC085D0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3CD1419-0CA0-4B18-9977-76DE2B5FBE67}"/>
              </a:ext>
            </a:extLst>
          </p:cNvPr>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41064920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32E869DE-B323-4446-8BBE-FEC35DD344C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35D1F04-D58F-4C5B-9D85-1D5E07DA88C8}"/>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DB52AB9-EC25-46EF-BDA1-198A376C4D21}"/>
              </a:ext>
            </a:extLst>
          </p:cNvPr>
          <p:cNvSpPr>
            <a:spLocks noGrp="1"/>
          </p:cNvSpPr>
          <p:nvPr>
            <p:ph type="dt" sz="half" idx="10"/>
          </p:nvPr>
        </p:nvSpPr>
        <p:spPr/>
        <p:txBody>
          <a:bodyPr/>
          <a:lstStyle/>
          <a:p>
            <a:fld id="{82F288E0-7875-42C4-84C8-98DBBD3BF4D2}" type="datetimeFigureOut">
              <a:rPr lang="zh-CN" altLang="en-US" smtClean="0"/>
              <a:t>2021/12/9</a:t>
            </a:fld>
            <a:endParaRPr lang="zh-CN" altLang="en-US"/>
          </a:p>
        </p:txBody>
      </p:sp>
      <p:sp>
        <p:nvSpPr>
          <p:cNvPr id="5" name="页脚占位符 4">
            <a:extLst>
              <a:ext uri="{FF2B5EF4-FFF2-40B4-BE49-F238E27FC236}">
                <a16:creationId xmlns:a16="http://schemas.microsoft.com/office/drawing/2014/main" id="{2783439E-4B6B-4BF4-973A-AC0B11BE281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4D0A798-589B-4A30-907A-9A69F508614D}"/>
              </a:ext>
            </a:extLst>
          </p:cNvPr>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2134448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55344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71761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14" name="日期占位符 2">
            <a:extLst>
              <a:ext uri="{FF2B5EF4-FFF2-40B4-BE49-F238E27FC236}">
                <a16:creationId xmlns:a16="http://schemas.microsoft.com/office/drawing/2014/main" id="{2E2ABB28-EE32-4244-9A36-67DD97EE812F}"/>
              </a:ext>
            </a:extLst>
          </p:cNvPr>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2021/12/9</a:t>
            </a:fld>
            <a:endParaRPr lang="zh-CN" altLang="en-US"/>
          </a:p>
        </p:txBody>
      </p:sp>
      <p:sp>
        <p:nvSpPr>
          <p:cNvPr id="15" name="页脚占位符 3">
            <a:extLst>
              <a:ext uri="{FF2B5EF4-FFF2-40B4-BE49-F238E27FC236}">
                <a16:creationId xmlns:a16="http://schemas.microsoft.com/office/drawing/2014/main" id="{10AB67AE-0F8E-4854-B4F0-E426327E057E}"/>
              </a:ext>
            </a:extLst>
          </p:cNvPr>
          <p:cNvSpPr>
            <a:spLocks noGrp="1"/>
          </p:cNvSpPr>
          <p:nvPr>
            <p:ph type="ftr" sz="quarter" idx="11"/>
          </p:nvPr>
        </p:nvSpPr>
        <p:spPr>
          <a:xfrm>
            <a:off x="4038600" y="6356350"/>
            <a:ext cx="4114800" cy="365125"/>
          </a:xfrm>
        </p:spPr>
        <p:txBody>
          <a:bodyPr/>
          <a:lstStyle/>
          <a:p>
            <a:endParaRPr lang="zh-CN" altLang="en-US" dirty="0"/>
          </a:p>
        </p:txBody>
      </p:sp>
      <p:sp>
        <p:nvSpPr>
          <p:cNvPr id="23" name="灯片编号占位符 4">
            <a:extLst>
              <a:ext uri="{FF2B5EF4-FFF2-40B4-BE49-F238E27FC236}">
                <a16:creationId xmlns:a16="http://schemas.microsoft.com/office/drawing/2014/main" id="{737D17F2-7D36-4A2A-A02E-7BC5A95E3753}"/>
              </a:ext>
            </a:extLst>
          </p:cNvPr>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
        <p:nvSpPr>
          <p:cNvPr id="26" name="文本占位符 3">
            <a:extLst>
              <a:ext uri="{FF2B5EF4-FFF2-40B4-BE49-F238E27FC236}">
                <a16:creationId xmlns:a16="http://schemas.microsoft.com/office/drawing/2014/main" id="{B9BAD881-008C-4F85-8DB9-14D95EF1F248}"/>
              </a:ext>
            </a:extLst>
          </p:cNvPr>
          <p:cNvSpPr txBox="1"/>
          <p:nvPr userDrawn="1"/>
        </p:nvSpPr>
        <p:spPr>
          <a:xfrm>
            <a:off x="431687" y="56254"/>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endParaRPr lang="zh-CN" altLang="en-US" sz="2000" dirty="0">
              <a:solidFill>
                <a:schemeClr val="tx1">
                  <a:lumMod val="75000"/>
                  <a:lumOff val="25000"/>
                </a:schemeClr>
              </a:solidFill>
              <a:latin typeface="微软雅黑" panose="020B0503020204020204" charset="-122"/>
              <a:ea typeface="微软雅黑" panose="020B0503020204020204" charset="-122"/>
            </a:endParaRPr>
          </a:p>
        </p:txBody>
      </p:sp>
      <p:cxnSp>
        <p:nvCxnSpPr>
          <p:cNvPr id="29" name="直接连接符 28">
            <a:extLst>
              <a:ext uri="{FF2B5EF4-FFF2-40B4-BE49-F238E27FC236}">
                <a16:creationId xmlns:a16="http://schemas.microsoft.com/office/drawing/2014/main" id="{CE0B4490-9C48-4A9B-82FE-FBC1847E7526}"/>
              </a:ext>
            </a:extLst>
          </p:cNvPr>
          <p:cNvCxnSpPr/>
          <p:nvPr userDrawn="1"/>
        </p:nvCxnSpPr>
        <p:spPr>
          <a:xfrm flipV="1">
            <a:off x="509620" y="685935"/>
            <a:ext cx="4752340" cy="381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30" name="日期占位符 2">
            <a:extLst>
              <a:ext uri="{FF2B5EF4-FFF2-40B4-BE49-F238E27FC236}">
                <a16:creationId xmlns:a16="http://schemas.microsoft.com/office/drawing/2014/main" id="{4FFF152A-5DDF-4655-BCD1-3A0ED9C7F4D6}"/>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2F288E0-7875-42C4-84C8-98DBBD3BF4D2}" type="datetimeFigureOut">
              <a:rPr lang="zh-CN" altLang="en-US" smtClean="0"/>
              <a:pPr/>
              <a:t>2021/12/9</a:t>
            </a:fld>
            <a:endParaRPr lang="zh-CN" altLang="en-US"/>
          </a:p>
        </p:txBody>
      </p:sp>
      <p:sp>
        <p:nvSpPr>
          <p:cNvPr id="31" name="灯片编号占位符 4">
            <a:extLst>
              <a:ext uri="{FF2B5EF4-FFF2-40B4-BE49-F238E27FC236}">
                <a16:creationId xmlns:a16="http://schemas.microsoft.com/office/drawing/2014/main" id="{8C4F9CF7-7E22-423B-AC85-B62EC3EFD7E0}"/>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D9BB5D0-35E4-459D-AEF3-FE4D7C45CC19}" type="slidenum">
              <a:rPr lang="zh-CN" altLang="en-US" smtClean="0"/>
              <a:pPr/>
              <a:t>‹#›</a:t>
            </a:fld>
            <a:endParaRPr lang="zh-CN" altLang="en-US"/>
          </a:p>
        </p:txBody>
      </p:sp>
      <p:sp>
        <p:nvSpPr>
          <p:cNvPr id="34" name="文本占位符 3">
            <a:extLst>
              <a:ext uri="{FF2B5EF4-FFF2-40B4-BE49-F238E27FC236}">
                <a16:creationId xmlns:a16="http://schemas.microsoft.com/office/drawing/2014/main" id="{C1CF06DE-BF20-42F5-8C10-C6FFDE1E8476}"/>
              </a:ext>
            </a:extLst>
          </p:cNvPr>
          <p:cNvSpPr txBox="1"/>
          <p:nvPr userDrawn="1"/>
        </p:nvSpPr>
        <p:spPr>
          <a:xfrm>
            <a:off x="431687" y="56254"/>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endParaRPr lang="zh-CN" altLang="en-US" sz="2000" dirty="0">
              <a:solidFill>
                <a:schemeClr val="tx1">
                  <a:lumMod val="75000"/>
                  <a:lumOff val="25000"/>
                </a:schemeClr>
              </a:solidFill>
              <a:latin typeface="微软雅黑" panose="020B0503020204020204" charset="-122"/>
              <a:ea typeface="微软雅黑" panose="020B0503020204020204" charset="-122"/>
            </a:endParaRPr>
          </a:p>
        </p:txBody>
      </p:sp>
      <p:cxnSp>
        <p:nvCxnSpPr>
          <p:cNvPr id="38" name="直接连接符 37">
            <a:extLst>
              <a:ext uri="{FF2B5EF4-FFF2-40B4-BE49-F238E27FC236}">
                <a16:creationId xmlns:a16="http://schemas.microsoft.com/office/drawing/2014/main" id="{7B565C0F-676F-4313-A9CA-27B67C8647E9}"/>
              </a:ext>
            </a:extLst>
          </p:cNvPr>
          <p:cNvCxnSpPr/>
          <p:nvPr userDrawn="1"/>
        </p:nvCxnSpPr>
        <p:spPr>
          <a:xfrm flipV="1">
            <a:off x="509620" y="685935"/>
            <a:ext cx="4752340" cy="381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39" name="矩形 38">
            <a:extLst>
              <a:ext uri="{FF2B5EF4-FFF2-40B4-BE49-F238E27FC236}">
                <a16:creationId xmlns:a16="http://schemas.microsoft.com/office/drawing/2014/main" id="{11BC5C02-BDD4-4C3E-B09D-C56D5743F0FC}"/>
              </a:ext>
            </a:extLst>
          </p:cNvPr>
          <p:cNvSpPr/>
          <p:nvPr userDrawn="1"/>
        </p:nvSpPr>
        <p:spPr>
          <a:xfrm>
            <a:off x="0" y="0"/>
            <a:ext cx="5438609" cy="6858000"/>
          </a:xfrm>
          <a:prstGeom prst="rect">
            <a:avLst/>
          </a:prstGeom>
          <a:solidFill>
            <a:srgbClr val="296E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矩形 39">
            <a:extLst>
              <a:ext uri="{FF2B5EF4-FFF2-40B4-BE49-F238E27FC236}">
                <a16:creationId xmlns:a16="http://schemas.microsoft.com/office/drawing/2014/main" id="{3659AF98-681F-4185-B4DF-C2286E82821D}"/>
              </a:ext>
            </a:extLst>
          </p:cNvPr>
          <p:cNvSpPr/>
          <p:nvPr userDrawn="1"/>
        </p:nvSpPr>
        <p:spPr>
          <a:xfrm>
            <a:off x="250667" y="677919"/>
            <a:ext cx="11892196" cy="5556738"/>
          </a:xfrm>
          <a:prstGeom prst="rect">
            <a:avLst/>
          </a:prstGeom>
          <a:solidFill>
            <a:schemeClr val="bg1"/>
          </a:solidFill>
          <a:ln>
            <a:solidFill>
              <a:srgbClr val="296EA3"/>
            </a:solidFill>
          </a:ln>
          <a:effectLst>
            <a:reflection blurRad="6350" stA="50000" endA="275" endPos="40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 name="图片 40">
            <a:extLst>
              <a:ext uri="{FF2B5EF4-FFF2-40B4-BE49-F238E27FC236}">
                <a16:creationId xmlns:a16="http://schemas.microsoft.com/office/drawing/2014/main" id="{EC20717D-C34A-4B3F-B3AB-6F649DEA1260}"/>
              </a:ext>
            </a:extLst>
          </p:cNvPr>
          <p:cNvPicPr>
            <a:picLocks noChangeAspect="1"/>
          </p:cNvPicPr>
          <p:nvPr userDrawn="1"/>
        </p:nvPicPr>
        <p:blipFill rotWithShape="1">
          <a:blip r:embed="rId2" cstate="hqprint">
            <a:duotone>
              <a:schemeClr val="accent2">
                <a:shade val="45000"/>
                <a:satMod val="135000"/>
              </a:schemeClr>
              <a:prstClr val="white"/>
            </a:duotone>
            <a:extLst>
              <a:ext uri="{BEBA8EAE-BF5A-486C-A8C5-ECC9F3942E4B}">
                <a14:imgProps xmlns:a14="http://schemas.microsoft.com/office/drawing/2010/main">
                  <a14:imgLayer r:embed="rId3">
                    <a14:imgEffect>
                      <a14:saturation sat="400000"/>
                    </a14:imgEffect>
                  </a14:imgLayer>
                </a14:imgProps>
              </a:ext>
            </a:extLst>
          </a:blip>
          <a:srcRect/>
          <a:stretch>
            <a:fillRect/>
          </a:stretch>
        </p:blipFill>
        <p:spPr>
          <a:xfrm>
            <a:off x="4295" y="0"/>
            <a:ext cx="1298028" cy="1447800"/>
          </a:xfrm>
          <a:prstGeom prst="rect">
            <a:avLst/>
          </a:prstGeom>
        </p:spPr>
      </p:pic>
      <p:sp>
        <p:nvSpPr>
          <p:cNvPr id="43" name="灯片编号占位符 4">
            <a:extLst>
              <a:ext uri="{FF2B5EF4-FFF2-40B4-BE49-F238E27FC236}">
                <a16:creationId xmlns:a16="http://schemas.microsoft.com/office/drawing/2014/main" id="{76517BCF-8CB0-484F-8B40-72F835D015F2}"/>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D9BB5D0-35E4-459D-AEF3-FE4D7C45CC19}" type="slidenum">
              <a:rPr lang="zh-CN" altLang="en-US" smtClean="0"/>
              <a:pPr/>
              <a:t>‹#›</a:t>
            </a:fld>
            <a:endParaRPr lang="zh-CN" altLang="en-US"/>
          </a:p>
        </p:txBody>
      </p:sp>
      <p:sp>
        <p:nvSpPr>
          <p:cNvPr id="45" name="Rounded Rectangle 11">
            <a:extLst>
              <a:ext uri="{FF2B5EF4-FFF2-40B4-BE49-F238E27FC236}">
                <a16:creationId xmlns:a16="http://schemas.microsoft.com/office/drawing/2014/main" id="{E3A582C3-B52C-42CD-B19A-495F16540CEC}"/>
              </a:ext>
            </a:extLst>
          </p:cNvPr>
          <p:cNvSpPr>
            <a:spLocks noChangeAspect="1"/>
          </p:cNvSpPr>
          <p:nvPr userDrawn="1"/>
        </p:nvSpPr>
        <p:spPr>
          <a:xfrm>
            <a:off x="1306288" y="94859"/>
            <a:ext cx="549910" cy="550545"/>
          </a:xfrm>
          <a:prstGeom prst="roundRect">
            <a:avLst>
              <a:gd name="adj" fmla="val 50000"/>
            </a:avLst>
          </a:prstGeom>
          <a:solidFill>
            <a:srgbClr val="FF66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nchorCtr="0"/>
          <a:lstStyle/>
          <a:p>
            <a:pPr algn="ctr">
              <a:lnSpc>
                <a:spcPct val="120000"/>
              </a:lnSpc>
            </a:pPr>
            <a:endParaRPr lang="en-US" sz="2110" dirty="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47" name="文本占位符 3">
            <a:extLst>
              <a:ext uri="{FF2B5EF4-FFF2-40B4-BE49-F238E27FC236}">
                <a16:creationId xmlns:a16="http://schemas.microsoft.com/office/drawing/2014/main" id="{D57B497E-8717-483F-B513-8F322F1E7CD1}"/>
              </a:ext>
            </a:extLst>
          </p:cNvPr>
          <p:cNvSpPr txBox="1"/>
          <p:nvPr userDrawn="1"/>
        </p:nvSpPr>
        <p:spPr>
          <a:xfrm>
            <a:off x="1856085" y="127374"/>
            <a:ext cx="3582524"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endParaRPr lang="zh-CN" altLang="en-US" sz="2000" dirty="0">
              <a:solidFill>
                <a:schemeClr val="bg1"/>
              </a:solidFill>
              <a:latin typeface="微软雅黑" panose="020B0503020204020204" charset="-122"/>
              <a:ea typeface="微软雅黑" panose="020B0503020204020204" charset="-122"/>
            </a:endParaRPr>
          </a:p>
        </p:txBody>
      </p:sp>
      <p:sp>
        <p:nvSpPr>
          <p:cNvPr id="5" name="内容占位符 4">
            <a:extLst>
              <a:ext uri="{FF2B5EF4-FFF2-40B4-BE49-F238E27FC236}">
                <a16:creationId xmlns:a16="http://schemas.microsoft.com/office/drawing/2014/main" id="{49AC9741-F591-4A59-AC2C-C31ABBD9EC3F}"/>
              </a:ext>
            </a:extLst>
          </p:cNvPr>
          <p:cNvSpPr>
            <a:spLocks noGrp="1"/>
          </p:cNvSpPr>
          <p:nvPr>
            <p:ph sz="quarter" idx="13"/>
          </p:nvPr>
        </p:nvSpPr>
        <p:spPr>
          <a:xfrm>
            <a:off x="1902428" y="173115"/>
            <a:ext cx="3694436" cy="392524"/>
          </a:xfrm>
        </p:spPr>
        <p:txBody>
          <a:bodyPr>
            <a:normAutofit/>
          </a:bodyPr>
          <a:lstStyle>
            <a:lvl1pPr marL="0" indent="0">
              <a:buNone/>
              <a:defRPr sz="2000" b="1">
                <a:solidFill>
                  <a:schemeClr val="bg1"/>
                </a:solidFill>
                <a:latin typeface="微软雅黑" panose="020B0503020204020204" pitchFamily="34" charset="-122"/>
                <a:ea typeface="微软雅黑" panose="020B0503020204020204" pitchFamily="34" charset="-122"/>
              </a:defRPr>
            </a:lvl1pPr>
          </a:lstStyle>
          <a:p>
            <a:pPr lvl="0"/>
            <a:endParaRPr lang="zh-CN" altLang="en-US" dirty="0"/>
          </a:p>
        </p:txBody>
      </p:sp>
      <p:sp>
        <p:nvSpPr>
          <p:cNvPr id="9" name="文本占位符 8">
            <a:extLst>
              <a:ext uri="{FF2B5EF4-FFF2-40B4-BE49-F238E27FC236}">
                <a16:creationId xmlns:a16="http://schemas.microsoft.com/office/drawing/2014/main" id="{9C360E1E-97B0-44A9-935B-F6BF2BB8A5DE}"/>
              </a:ext>
            </a:extLst>
          </p:cNvPr>
          <p:cNvSpPr>
            <a:spLocks noGrp="1"/>
          </p:cNvSpPr>
          <p:nvPr>
            <p:ph type="body" sz="quarter" idx="14"/>
          </p:nvPr>
        </p:nvSpPr>
        <p:spPr>
          <a:xfrm>
            <a:off x="1325438" y="186021"/>
            <a:ext cx="503237" cy="366712"/>
          </a:xfrm>
        </p:spPr>
        <p:txBody>
          <a:bodyPr>
            <a:noAutofit/>
          </a:bodyPr>
          <a:lstStyle>
            <a:lvl1pPr marL="0" indent="0" algn="ctr">
              <a:buNone/>
              <a:defRPr sz="2110" b="1">
                <a:solidFill>
                  <a:schemeClr val="bg1"/>
                </a:solidFill>
                <a:latin typeface="Arial" panose="020B0604020202020204" pitchFamily="34" charset="0"/>
                <a:cs typeface="Arial" panose="020B0604020202020204" pitchFamily="34" charset="0"/>
              </a:defRPr>
            </a:lvl1pPr>
          </a:lstStyle>
          <a:p>
            <a:pPr lvl="0"/>
            <a:endParaRPr lang="zh-CN" altLang="en-US" dirty="0"/>
          </a:p>
        </p:txBody>
      </p:sp>
    </p:spTree>
    <p:extLst>
      <p:ext uri="{BB962C8B-B14F-4D97-AF65-F5344CB8AC3E}">
        <p14:creationId xmlns:p14="http://schemas.microsoft.com/office/powerpoint/2010/main" val="24771116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7FAD0AC-12AE-4882-871B-36E271E41D5D}"/>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BC9C85AA-784E-4CBF-B6A5-7503436AEB84}"/>
              </a:ext>
            </a:extLst>
          </p:cNvPr>
          <p:cNvSpPr>
            <a:spLocks noGrp="1"/>
          </p:cNvSpPr>
          <p:nvPr>
            <p:ph type="dt" sz="half" idx="10"/>
          </p:nvPr>
        </p:nvSpPr>
        <p:spPr/>
        <p:txBody>
          <a:bodyPr/>
          <a:lstStyle/>
          <a:p>
            <a:fld id="{82F288E0-7875-42C4-84C8-98DBBD3BF4D2}" type="datetimeFigureOut">
              <a:rPr lang="zh-CN" altLang="en-US" smtClean="0"/>
              <a:t>2021/12/9</a:t>
            </a:fld>
            <a:endParaRPr lang="zh-CN" altLang="en-US"/>
          </a:p>
        </p:txBody>
      </p:sp>
      <p:sp>
        <p:nvSpPr>
          <p:cNvPr id="4" name="页脚占位符 3">
            <a:extLst>
              <a:ext uri="{FF2B5EF4-FFF2-40B4-BE49-F238E27FC236}">
                <a16:creationId xmlns:a16="http://schemas.microsoft.com/office/drawing/2014/main" id="{01837A2D-0468-477B-96E4-1E82BA7BF60D}"/>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6BD612EF-0089-43D8-9BB4-9493AD7264E5}"/>
              </a:ext>
            </a:extLst>
          </p:cNvPr>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962680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A92FFFB-405D-4E01-986A-9693071BA3F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B49BEF75-C49F-4E17-8019-191EEEA24FB8}"/>
              </a:ext>
            </a:extLst>
          </p:cNvPr>
          <p:cNvSpPr>
            <a:spLocks noGrp="1"/>
          </p:cNvSpPr>
          <p:nvPr>
            <p:ph type="dt" sz="half" idx="10"/>
          </p:nvPr>
        </p:nvSpPr>
        <p:spPr/>
        <p:txBody>
          <a:bodyPr/>
          <a:lstStyle/>
          <a:p>
            <a:fld id="{82F288E0-7875-42C4-84C8-98DBBD3BF4D2}" type="datetimeFigureOut">
              <a:rPr lang="zh-CN" altLang="en-US" smtClean="0"/>
              <a:t>2021/12/9</a:t>
            </a:fld>
            <a:endParaRPr lang="zh-CN" altLang="en-US"/>
          </a:p>
        </p:txBody>
      </p:sp>
      <p:sp>
        <p:nvSpPr>
          <p:cNvPr id="4" name="页脚占位符 3">
            <a:extLst>
              <a:ext uri="{FF2B5EF4-FFF2-40B4-BE49-F238E27FC236}">
                <a16:creationId xmlns:a16="http://schemas.microsoft.com/office/drawing/2014/main" id="{5A339473-2B7D-4824-A442-8E79833E18E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7485F89B-CF72-48A4-AE49-A2E92F45B771}"/>
              </a:ext>
            </a:extLst>
          </p:cNvPr>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8006622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B2684F3-47A1-4DD8-852A-633230DA49E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13D69B01-3431-4132-A6DF-583D7618E9CA}"/>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5F4916E-1375-4C80-8E9D-81748AABF46C}"/>
              </a:ext>
            </a:extLst>
          </p:cNvPr>
          <p:cNvSpPr>
            <a:spLocks noGrp="1"/>
          </p:cNvSpPr>
          <p:nvPr>
            <p:ph type="dt" sz="half" idx="10"/>
          </p:nvPr>
        </p:nvSpPr>
        <p:spPr/>
        <p:txBody>
          <a:bodyPr/>
          <a:lstStyle/>
          <a:p>
            <a:fld id="{82F288E0-7875-42C4-84C8-98DBBD3BF4D2}" type="datetimeFigureOut">
              <a:rPr lang="zh-CN" altLang="en-US" smtClean="0"/>
              <a:t>2021/12/9</a:t>
            </a:fld>
            <a:endParaRPr lang="zh-CN" altLang="en-US"/>
          </a:p>
        </p:txBody>
      </p:sp>
      <p:sp>
        <p:nvSpPr>
          <p:cNvPr id="5" name="页脚占位符 4">
            <a:extLst>
              <a:ext uri="{FF2B5EF4-FFF2-40B4-BE49-F238E27FC236}">
                <a16:creationId xmlns:a16="http://schemas.microsoft.com/office/drawing/2014/main" id="{565C2787-1CB0-497E-B1E7-90A7CAF3886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AE74290-A6C7-48F3-A6B1-69446CDB9AE2}"/>
              </a:ext>
            </a:extLst>
          </p:cNvPr>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4157406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707DD46-7EBA-4773-90F7-94347BA97DC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8C30C6F2-2DDC-436E-B624-2B8D24F40AD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FF2C8922-F181-4605-B955-22613FF31272}"/>
              </a:ext>
            </a:extLst>
          </p:cNvPr>
          <p:cNvSpPr>
            <a:spLocks noGrp="1"/>
          </p:cNvSpPr>
          <p:nvPr>
            <p:ph type="dt" sz="half" idx="10"/>
          </p:nvPr>
        </p:nvSpPr>
        <p:spPr/>
        <p:txBody>
          <a:bodyPr/>
          <a:lstStyle/>
          <a:p>
            <a:fld id="{82F288E0-7875-42C4-84C8-98DBBD3BF4D2}" type="datetimeFigureOut">
              <a:rPr lang="zh-CN" altLang="en-US" smtClean="0"/>
              <a:t>2021/12/9</a:t>
            </a:fld>
            <a:endParaRPr lang="zh-CN" altLang="en-US"/>
          </a:p>
        </p:txBody>
      </p:sp>
      <p:sp>
        <p:nvSpPr>
          <p:cNvPr id="5" name="页脚占位符 4">
            <a:extLst>
              <a:ext uri="{FF2B5EF4-FFF2-40B4-BE49-F238E27FC236}">
                <a16:creationId xmlns:a16="http://schemas.microsoft.com/office/drawing/2014/main" id="{C7D39B41-C6BC-4F38-B725-F4900C9E2A0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EC6A2E9-FB2F-4CEE-B0F2-1F569FA07BAD}"/>
              </a:ext>
            </a:extLst>
          </p:cNvPr>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25980228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55FCBDD-056A-41DB-B325-D298C0030A7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18EF721E-F998-4227-AB7C-F7C451366B68}"/>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9BD7FD14-1A6E-406C-94EF-F7543E0355A9}"/>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FCEE2239-868F-48CC-BFB2-52AF4E0A432E}"/>
              </a:ext>
            </a:extLst>
          </p:cNvPr>
          <p:cNvSpPr>
            <a:spLocks noGrp="1"/>
          </p:cNvSpPr>
          <p:nvPr>
            <p:ph type="dt" sz="half" idx="10"/>
          </p:nvPr>
        </p:nvSpPr>
        <p:spPr/>
        <p:txBody>
          <a:bodyPr/>
          <a:lstStyle/>
          <a:p>
            <a:fld id="{82F288E0-7875-42C4-84C8-98DBBD3BF4D2}" type="datetimeFigureOut">
              <a:rPr lang="zh-CN" altLang="en-US" smtClean="0"/>
              <a:t>2021/12/9</a:t>
            </a:fld>
            <a:endParaRPr lang="zh-CN" altLang="en-US"/>
          </a:p>
        </p:txBody>
      </p:sp>
      <p:sp>
        <p:nvSpPr>
          <p:cNvPr id="6" name="页脚占位符 5">
            <a:extLst>
              <a:ext uri="{FF2B5EF4-FFF2-40B4-BE49-F238E27FC236}">
                <a16:creationId xmlns:a16="http://schemas.microsoft.com/office/drawing/2014/main" id="{B306D1BB-0B98-4B02-8573-68FF1C5B9AD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7581F06-0C10-4D3D-8221-D8B3D49AA392}"/>
              </a:ext>
            </a:extLst>
          </p:cNvPr>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4195615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9652085-D062-4CD1-959F-B3186F301E3A}"/>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7C8B03A3-56D2-4DB6-86D8-EE63F15D785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B16FC3B9-0312-4A75-86D7-5DA5BEBC123E}"/>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2B0B8A1C-FA2E-4D4C-8418-055F75BA074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107AD075-5FC6-4899-A7A8-445540FB6220}"/>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D0D8CC0D-B7BB-42EC-AD0C-924AA709C09E}"/>
              </a:ext>
            </a:extLst>
          </p:cNvPr>
          <p:cNvSpPr>
            <a:spLocks noGrp="1"/>
          </p:cNvSpPr>
          <p:nvPr>
            <p:ph type="dt" sz="half" idx="10"/>
          </p:nvPr>
        </p:nvSpPr>
        <p:spPr/>
        <p:txBody>
          <a:bodyPr/>
          <a:lstStyle/>
          <a:p>
            <a:fld id="{82F288E0-7875-42C4-84C8-98DBBD3BF4D2}" type="datetimeFigureOut">
              <a:rPr lang="zh-CN" altLang="en-US" smtClean="0"/>
              <a:t>2021/12/9</a:t>
            </a:fld>
            <a:endParaRPr lang="zh-CN" altLang="en-US"/>
          </a:p>
        </p:txBody>
      </p:sp>
      <p:sp>
        <p:nvSpPr>
          <p:cNvPr id="8" name="页脚占位符 7">
            <a:extLst>
              <a:ext uri="{FF2B5EF4-FFF2-40B4-BE49-F238E27FC236}">
                <a16:creationId xmlns:a16="http://schemas.microsoft.com/office/drawing/2014/main" id="{F83710D8-8009-4247-9FEB-E421F2516A6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C7D70954-445B-4F9D-B48C-526BED162B91}"/>
              </a:ext>
            </a:extLst>
          </p:cNvPr>
          <p:cNvSpPr>
            <a:spLocks noGrp="1"/>
          </p:cNvSpPr>
          <p:nvPr>
            <p:ph type="sldNum" sz="quarter" idx="12"/>
          </p:nvPr>
        </p:nvSpPr>
        <p:spPr/>
        <p:txBody>
          <a:bodyPr/>
          <a:lstStyle/>
          <a:p>
            <a:fld id="{7D9BB5D0-35E4-459D-AEF3-FE4D7C45CC19}" type="slidenum">
              <a:rPr lang="zh-CN" altLang="en-US" smtClean="0"/>
              <a:t>‹#›</a:t>
            </a:fld>
            <a:endParaRPr lang="zh-CN" altLang="en-US"/>
          </a:p>
        </p:txBody>
      </p:sp>
      <p:sp>
        <p:nvSpPr>
          <p:cNvPr id="10" name="矩形 9">
            <a:extLst>
              <a:ext uri="{FF2B5EF4-FFF2-40B4-BE49-F238E27FC236}">
                <a16:creationId xmlns:a16="http://schemas.microsoft.com/office/drawing/2014/main" id="{2E5698ED-C9D1-4D78-865D-C81D20F336B3}"/>
              </a:ext>
            </a:extLst>
          </p:cNvPr>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模板下载：</a:t>
            </a:r>
            <a:r>
              <a:rPr kumimoji="0" lang="en-US" altLang="zh-CN" sz="100" b="0" i="0" u="none" strike="noStrike" kern="0" cap="none" spc="0" normalizeH="0" baseline="0" noProof="0" dirty="0">
                <a:ln>
                  <a:noFill/>
                </a:ln>
                <a:solidFill>
                  <a:prstClr val="white"/>
                </a:solidFill>
                <a:effectLst/>
                <a:uLnTx/>
                <a:uFillTx/>
              </a:rPr>
              <a:t>www.1ppt.com/moban/     </a:t>
            </a:r>
            <a:r>
              <a:rPr kumimoji="0" lang="zh-CN" altLang="en-US" sz="100" b="0" i="0" u="none" strike="noStrike" kern="0" cap="none" spc="0" normalizeH="0" baseline="0" noProof="0" dirty="0">
                <a:ln>
                  <a:noFill/>
                </a:ln>
                <a:solidFill>
                  <a:prstClr val="white"/>
                </a:solidFill>
                <a:effectLst/>
                <a:uLnTx/>
                <a:uFillTx/>
              </a:rPr>
              <a:t>行业</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节日</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www.1ppt.com/jieri/           PPT</a:t>
            </a:r>
            <a:r>
              <a:rPr kumimoji="0" lang="zh-CN" altLang="en-US" sz="100" b="0" i="0" u="none" strike="noStrike" kern="0" cap="none" spc="0" normalizeH="0" baseline="0" noProof="0" dirty="0">
                <a:ln>
                  <a:noFill/>
                </a:ln>
                <a:solidFill>
                  <a:prstClr val="white"/>
                </a:solidFill>
                <a:effectLst/>
                <a:uLnTx/>
                <a:uFillTx/>
              </a:rPr>
              <a:t>素材下载：</a:t>
            </a:r>
            <a:r>
              <a:rPr kumimoji="0" lang="en-US" altLang="zh-CN" sz="100" b="0" i="0" u="none" strike="noStrike" kern="0" cap="none" spc="0" normalizeH="0" baseline="0" noProof="0" dirty="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背景图片：</a:t>
            </a:r>
            <a:r>
              <a:rPr kumimoji="0" lang="en-US" altLang="zh-CN" sz="100" b="0" i="0" u="none" strike="noStrike" kern="0" cap="none" spc="0" normalizeH="0" baseline="0" noProof="0" dirty="0">
                <a:ln>
                  <a:noFill/>
                </a:ln>
                <a:solidFill>
                  <a:prstClr val="white"/>
                </a:solidFill>
                <a:effectLst/>
                <a:uLnTx/>
                <a:uFillTx/>
              </a:rPr>
              <a:t>www.1ppt.com/beijing/      PPT</a:t>
            </a:r>
            <a:r>
              <a:rPr kumimoji="0" lang="zh-CN" altLang="en-US" sz="100" b="0" i="0" u="none" strike="noStrike" kern="0" cap="none" spc="0" normalizeH="0" baseline="0" noProof="0" dirty="0">
                <a:ln>
                  <a:noFill/>
                </a:ln>
                <a:solidFill>
                  <a:prstClr val="white"/>
                </a:solidFill>
                <a:effectLst/>
                <a:uLnTx/>
                <a:uFillTx/>
              </a:rPr>
              <a:t>图表下载：</a:t>
            </a:r>
            <a:r>
              <a:rPr kumimoji="0" lang="en-US" altLang="zh-CN" sz="100" b="0" i="0" u="none" strike="noStrike" kern="0" cap="none" spc="0" normalizeH="0" baseline="0" noProof="0" dirty="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优秀</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下载：</a:t>
            </a:r>
            <a:r>
              <a:rPr kumimoji="0" lang="en-US" altLang="zh-CN" sz="100" b="0" i="0" u="none" strike="noStrike" kern="0" cap="none" spc="0" normalizeH="0" baseline="0" noProof="0" dirty="0">
                <a:ln>
                  <a:noFill/>
                </a:ln>
                <a:solidFill>
                  <a:prstClr val="white"/>
                </a:solidFill>
                <a:effectLst/>
                <a:uLnTx/>
                <a:uFillTx/>
              </a:rPr>
              <a:t>www.1ppt.com/xiazai/        PPT</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Word</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www.1ppt.com/word/              Excel</a:t>
            </a:r>
            <a:r>
              <a:rPr kumimoji="0" lang="zh-CN" altLang="en-US" sz="100" b="0" i="0" u="none" strike="noStrike" kern="0" cap="none" spc="0" normalizeH="0" baseline="0" noProof="0" dirty="0">
                <a:ln>
                  <a:noFill/>
                </a:ln>
                <a:solidFill>
                  <a:prstClr val="white"/>
                </a:solidFill>
                <a:effectLst/>
                <a:uLnTx/>
                <a:uFillTx/>
              </a:rPr>
              <a:t>教程：</a:t>
            </a:r>
            <a:r>
              <a:rPr kumimoji="0" lang="en-US" altLang="zh-CN" sz="100" b="0" i="0" u="none" strike="noStrike" kern="0" cap="none" spc="0" normalizeH="0" baseline="0" noProof="0" dirty="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资料下载：</a:t>
            </a:r>
            <a:r>
              <a:rPr kumimoji="0" lang="en-US" altLang="zh-CN" sz="100" b="0" i="0" u="none" strike="noStrike" kern="0" cap="none" spc="0" normalizeH="0" baseline="0" noProof="0" dirty="0">
                <a:ln>
                  <a:noFill/>
                </a:ln>
                <a:solidFill>
                  <a:prstClr val="white"/>
                </a:solidFill>
                <a:effectLst/>
                <a:uLnTx/>
                <a:uFillTx/>
              </a:rPr>
              <a:t>www.1ppt.com/ziliao/                PPT</a:t>
            </a:r>
            <a:r>
              <a:rPr kumimoji="0" lang="zh-CN" altLang="en-US" sz="100" b="0" i="0" u="none" strike="noStrike" kern="0" cap="none" spc="0" normalizeH="0" baseline="0" noProof="0" dirty="0">
                <a:ln>
                  <a:noFill/>
                </a:ln>
                <a:solidFill>
                  <a:prstClr val="white"/>
                </a:solidFill>
                <a:effectLst/>
                <a:uLnTx/>
                <a:uFillTx/>
              </a:rPr>
              <a:t>课件下载：</a:t>
            </a:r>
            <a:r>
              <a:rPr kumimoji="0" lang="en-US" altLang="zh-CN" sz="100" b="0" i="0" u="none" strike="noStrike" kern="0" cap="none" spc="0" normalizeH="0" baseline="0" noProof="0" dirty="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范文下载：</a:t>
            </a:r>
            <a:r>
              <a:rPr kumimoji="0" lang="en-US" altLang="zh-CN" sz="100" b="0" i="0" u="none" strike="noStrike" kern="0" cap="none" spc="0" normalizeH="0" baseline="0" noProof="0" dirty="0">
                <a:ln>
                  <a:noFill/>
                </a:ln>
                <a:solidFill>
                  <a:prstClr val="white"/>
                </a:solidFill>
                <a:effectLst/>
                <a:uLnTx/>
                <a:uFillTx/>
              </a:rPr>
              <a:t>www.1ppt.com/fanwen/             </a:t>
            </a:r>
            <a:r>
              <a:rPr kumimoji="0" lang="zh-CN" altLang="en-US" sz="100" b="0" i="0" u="none" strike="noStrike" kern="0" cap="none" spc="0" normalizeH="0" baseline="0" noProof="0" dirty="0">
                <a:ln>
                  <a:noFill/>
                </a:ln>
                <a:solidFill>
                  <a:prstClr val="white"/>
                </a:solidFill>
                <a:effectLst/>
                <a:uLnTx/>
                <a:uFillTx/>
              </a:rPr>
              <a:t>试卷下载：</a:t>
            </a:r>
            <a:r>
              <a:rPr kumimoji="0" lang="en-US" altLang="zh-CN" sz="100" b="0" i="0" u="none" strike="noStrike" kern="0" cap="none" spc="0" normalizeH="0" baseline="0" noProof="0" dirty="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教案下载：</a:t>
            </a:r>
            <a:r>
              <a:rPr kumimoji="0" lang="en-US" altLang="zh-CN" sz="100" b="0" i="0" u="none" strike="noStrike" kern="0" cap="none" spc="0" normalizeH="0" baseline="0" noProof="0" dirty="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字体下载：</a:t>
            </a:r>
            <a:r>
              <a:rPr kumimoji="0" lang="en-US" altLang="zh-CN" sz="100" b="0" i="0" u="none" strike="noStrike" kern="0" cap="none" spc="0" normalizeH="0" baseline="0" noProof="0" dirty="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 </a:t>
            </a:r>
            <a:endParaRPr kumimoji="0" lang="zh-CN" altLang="en-US" sz="100" b="0" i="0" u="none" strike="noStrike" kern="0" cap="none" spc="0" normalizeH="0" baseline="0" noProof="0" dirty="0">
              <a:ln>
                <a:noFill/>
              </a:ln>
              <a:solidFill>
                <a:prstClr val="white"/>
              </a:solidFill>
              <a:effectLst/>
              <a:uLnTx/>
              <a:uFillTx/>
            </a:endParaRPr>
          </a:p>
        </p:txBody>
      </p:sp>
    </p:spTree>
    <p:extLst>
      <p:ext uri="{BB962C8B-B14F-4D97-AF65-F5344CB8AC3E}">
        <p14:creationId xmlns:p14="http://schemas.microsoft.com/office/powerpoint/2010/main" val="197482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A1B7B2A-FC41-4FB1-A544-AB2BBE2CBAD0}"/>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7228E5E-65AE-4F34-B0B8-DEE527DD78E6}"/>
              </a:ext>
            </a:extLst>
          </p:cNvPr>
          <p:cNvSpPr>
            <a:spLocks noGrp="1"/>
          </p:cNvSpPr>
          <p:nvPr>
            <p:ph type="dt" sz="half" idx="10"/>
          </p:nvPr>
        </p:nvSpPr>
        <p:spPr/>
        <p:txBody>
          <a:bodyPr/>
          <a:lstStyle/>
          <a:p>
            <a:fld id="{82F288E0-7875-42C4-84C8-98DBBD3BF4D2}" type="datetimeFigureOut">
              <a:rPr lang="zh-CN" altLang="en-US" smtClean="0"/>
              <a:t>2021/12/9</a:t>
            </a:fld>
            <a:endParaRPr lang="zh-CN" altLang="en-US"/>
          </a:p>
        </p:txBody>
      </p:sp>
      <p:sp>
        <p:nvSpPr>
          <p:cNvPr id="4" name="页脚占位符 3">
            <a:extLst>
              <a:ext uri="{FF2B5EF4-FFF2-40B4-BE49-F238E27FC236}">
                <a16:creationId xmlns:a16="http://schemas.microsoft.com/office/drawing/2014/main" id="{84B3D832-FC7A-46C8-ABBF-5D848A9CCF3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4B6C78B8-8FE3-4DC3-A4BF-43332856589D}"/>
              </a:ext>
            </a:extLst>
          </p:cNvPr>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26258886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CDBACCF-E067-4824-8D33-9BACAB84266A}"/>
              </a:ext>
            </a:extLst>
          </p:cNvPr>
          <p:cNvSpPr>
            <a:spLocks noGrp="1"/>
          </p:cNvSpPr>
          <p:nvPr>
            <p:ph type="dt" sz="half" idx="10"/>
          </p:nvPr>
        </p:nvSpPr>
        <p:spPr/>
        <p:txBody>
          <a:bodyPr/>
          <a:lstStyle/>
          <a:p>
            <a:fld id="{813F11EB-EE22-4A29-ACE1-B37D2B8B666D}" type="datetimeFigureOut">
              <a:rPr lang="zh-CN" altLang="en-US" smtClean="0"/>
              <a:pPr/>
              <a:t>2021/12/9</a:t>
            </a:fld>
            <a:endParaRPr lang="zh-CN" altLang="en-US"/>
          </a:p>
        </p:txBody>
      </p:sp>
      <p:sp>
        <p:nvSpPr>
          <p:cNvPr id="3" name="页脚占位符 2">
            <a:extLst>
              <a:ext uri="{FF2B5EF4-FFF2-40B4-BE49-F238E27FC236}">
                <a16:creationId xmlns:a16="http://schemas.microsoft.com/office/drawing/2014/main" id="{0F4F5D4F-144A-4535-A844-346A587ECAC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4A150A24-81F0-47FA-9ABE-E7FDE9AF0F1D}"/>
              </a:ext>
            </a:extLst>
          </p:cNvPr>
          <p:cNvSpPr>
            <a:spLocks noGrp="1"/>
          </p:cNvSpPr>
          <p:nvPr>
            <p:ph type="sldNum" sz="quarter" idx="12"/>
          </p:nvPr>
        </p:nvSpPr>
        <p:spPr/>
        <p:txBody>
          <a:bodyPr/>
          <a:lstStyle/>
          <a:p>
            <a:fld id="{972475C6-AC50-43A7-A36F-F1E13AC0D3F1}" type="slidenum">
              <a:rPr lang="zh-CN" altLang="en-US" smtClean="0"/>
              <a:pPr/>
              <a:t>‹#›</a:t>
            </a:fld>
            <a:endParaRPr lang="zh-CN" altLang="en-US"/>
          </a:p>
        </p:txBody>
      </p:sp>
    </p:spTree>
    <p:extLst>
      <p:ext uri="{BB962C8B-B14F-4D97-AF65-F5344CB8AC3E}">
        <p14:creationId xmlns:p14="http://schemas.microsoft.com/office/powerpoint/2010/main" val="37346943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01465BF-5EA0-4C63-9DC6-16B34D7D68A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59F7A51-CF24-4F0F-BC04-1600C7AA326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ED871F3C-1943-4ED2-A7CA-3593E87B807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59763BBF-441C-4BC8-9785-52C638554D95}"/>
              </a:ext>
            </a:extLst>
          </p:cNvPr>
          <p:cNvSpPr>
            <a:spLocks noGrp="1"/>
          </p:cNvSpPr>
          <p:nvPr>
            <p:ph type="dt" sz="half" idx="10"/>
          </p:nvPr>
        </p:nvSpPr>
        <p:spPr/>
        <p:txBody>
          <a:bodyPr/>
          <a:lstStyle/>
          <a:p>
            <a:fld id="{82F288E0-7875-42C4-84C8-98DBBD3BF4D2}" type="datetimeFigureOut">
              <a:rPr lang="zh-CN" altLang="en-US" smtClean="0"/>
              <a:t>2021/12/9</a:t>
            </a:fld>
            <a:endParaRPr lang="zh-CN" altLang="en-US"/>
          </a:p>
        </p:txBody>
      </p:sp>
      <p:sp>
        <p:nvSpPr>
          <p:cNvPr id="6" name="页脚占位符 5">
            <a:extLst>
              <a:ext uri="{FF2B5EF4-FFF2-40B4-BE49-F238E27FC236}">
                <a16:creationId xmlns:a16="http://schemas.microsoft.com/office/drawing/2014/main" id="{944F7483-5CA4-4DF3-B6FB-64E70CD529A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A118D00-D4F2-4AA6-B912-F300B0772CDA}"/>
              </a:ext>
            </a:extLst>
          </p:cNvPr>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2799153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639918-3EE2-4663-8BDA-06CA8DAB199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38A26562-5C3E-4549-88AA-45591E8EBBF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F8CF4A98-3501-47EE-AA8F-94F860A7CBA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8EA7E200-5BC3-4735-A5A5-F06C82AAE5CC}"/>
              </a:ext>
            </a:extLst>
          </p:cNvPr>
          <p:cNvSpPr>
            <a:spLocks noGrp="1"/>
          </p:cNvSpPr>
          <p:nvPr>
            <p:ph type="dt" sz="half" idx="10"/>
          </p:nvPr>
        </p:nvSpPr>
        <p:spPr/>
        <p:txBody>
          <a:bodyPr/>
          <a:lstStyle/>
          <a:p>
            <a:fld id="{82F288E0-7875-42C4-84C8-98DBBD3BF4D2}" type="datetimeFigureOut">
              <a:rPr lang="zh-CN" altLang="en-US" smtClean="0"/>
              <a:t>2021/12/9</a:t>
            </a:fld>
            <a:endParaRPr lang="zh-CN" altLang="en-US"/>
          </a:p>
        </p:txBody>
      </p:sp>
      <p:sp>
        <p:nvSpPr>
          <p:cNvPr id="6" name="页脚占位符 5">
            <a:extLst>
              <a:ext uri="{FF2B5EF4-FFF2-40B4-BE49-F238E27FC236}">
                <a16:creationId xmlns:a16="http://schemas.microsoft.com/office/drawing/2014/main" id="{446D29CD-8486-4E16-822E-BFB10DF7656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D57433D-A6D6-4CBB-A421-842D27DFF6ED}"/>
              </a:ext>
            </a:extLst>
          </p:cNvPr>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7844993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19EE68F7-3AB6-4F6C-A94C-C4C8C0EEDEF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2D294EED-A68F-402C-957A-E242DB31E10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2139F31-BE2B-4906-923F-DFE9C2DCB85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2021/12/9</a:t>
            </a:fld>
            <a:endParaRPr lang="zh-CN" altLang="en-US"/>
          </a:p>
        </p:txBody>
      </p:sp>
      <p:sp>
        <p:nvSpPr>
          <p:cNvPr id="5" name="页脚占位符 4">
            <a:extLst>
              <a:ext uri="{FF2B5EF4-FFF2-40B4-BE49-F238E27FC236}">
                <a16:creationId xmlns:a16="http://schemas.microsoft.com/office/drawing/2014/main" id="{8F1B4585-E419-41E4-9CDF-4099D424E36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A293F7F-B7E2-4BED-866A-7328E97D23A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973119769"/>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79" r:id="rId13"/>
    <p:sldLayoutId id="2147483698" r:id="rId14"/>
    <p:sldLayoutId id="2147483660" r:id="rId15"/>
    <p:sldLayoutId id="2147483661"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5.png"/><Relationship Id="rId1" Type="http://schemas.openxmlformats.org/officeDocument/2006/relationships/slideLayout" Target="../slideLayouts/slideLayout14.xml"/><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image" Target="../media/image17.tiff"/><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image" Target="../media/image19.tiff"/><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2.tiff"/><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4.xml"/><Relationship Id="rId5" Type="http://schemas.openxmlformats.org/officeDocument/2006/relationships/image" Target="../media/image7.tiff"/><Relationship Id="rId4" Type="http://schemas.openxmlformats.org/officeDocument/2006/relationships/image" Target="../media/image6.tiff"/></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tiff"/><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tif"/><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image" Target="../media/image11.jpe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image" Target="../media/image12.tiff"/><Relationship Id="rId1" Type="http://schemas.openxmlformats.org/officeDocument/2006/relationships/slideLayout" Target="../slideLayouts/slideLayout14.xml"/><Relationship Id="rId5" Type="http://schemas.openxmlformats.org/officeDocument/2006/relationships/image" Target="../media/image14.png"/><Relationship Id="rId4" Type="http://schemas.openxmlformats.org/officeDocument/2006/relationships/image" Target="../media/image13.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id="{9DBE63B4-3755-4BEC-BF95-832E6CA77CED}"/>
              </a:ext>
            </a:extLst>
          </p:cNvPr>
          <p:cNvGrpSpPr/>
          <p:nvPr/>
        </p:nvGrpSpPr>
        <p:grpSpPr>
          <a:xfrm>
            <a:off x="6019060" y="0"/>
            <a:ext cx="6268896" cy="6858000"/>
            <a:chOff x="6343708" y="0"/>
            <a:chExt cx="5944248" cy="6858000"/>
          </a:xfrm>
        </p:grpSpPr>
        <p:sp>
          <p:nvSpPr>
            <p:cNvPr id="13" name="矩形 12">
              <a:extLst>
                <a:ext uri="{FF2B5EF4-FFF2-40B4-BE49-F238E27FC236}">
                  <a16:creationId xmlns:a16="http://schemas.microsoft.com/office/drawing/2014/main" id="{C285ADDB-BE89-410B-ADDE-0E547C72C21A}"/>
                </a:ext>
              </a:extLst>
            </p:cNvPr>
            <p:cNvSpPr/>
            <p:nvPr/>
          </p:nvSpPr>
          <p:spPr>
            <a:xfrm>
              <a:off x="6343708" y="0"/>
              <a:ext cx="5944248" cy="6858000"/>
            </a:xfrm>
            <a:prstGeom prst="rect">
              <a:avLst/>
            </a:prstGeom>
            <a:gradFill>
              <a:gsLst>
                <a:gs pos="0">
                  <a:srgbClr val="2869A1"/>
                </a:gs>
                <a:gs pos="33000">
                  <a:srgbClr val="2783AC"/>
                </a:gs>
                <a:gs pos="66000">
                  <a:srgbClr val="249CB5"/>
                </a:gs>
                <a:gs pos="100000">
                  <a:srgbClr val="20ABBE"/>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a:extLst>
                <a:ext uri="{FF2B5EF4-FFF2-40B4-BE49-F238E27FC236}">
                  <a16:creationId xmlns:a16="http://schemas.microsoft.com/office/drawing/2014/main" id="{634BEB9B-9154-4398-A5CE-D49B957ADF04}"/>
                </a:ext>
              </a:extLst>
            </p:cNvPr>
            <p:cNvSpPr/>
            <p:nvPr/>
          </p:nvSpPr>
          <p:spPr>
            <a:xfrm>
              <a:off x="6615288" y="324556"/>
              <a:ext cx="5366043" cy="62088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5" name="文本框 14">
            <a:extLst>
              <a:ext uri="{FF2B5EF4-FFF2-40B4-BE49-F238E27FC236}">
                <a16:creationId xmlns:a16="http://schemas.microsoft.com/office/drawing/2014/main" id="{979F5FA3-7BDF-4C0A-8A74-95EC63B9687F}"/>
              </a:ext>
            </a:extLst>
          </p:cNvPr>
          <p:cNvSpPr txBox="1"/>
          <p:nvPr/>
        </p:nvSpPr>
        <p:spPr>
          <a:xfrm>
            <a:off x="7924799" y="764873"/>
            <a:ext cx="4056532" cy="1015663"/>
          </a:xfrm>
          <a:prstGeom prst="rect">
            <a:avLst/>
          </a:prstGeom>
          <a:solidFill>
            <a:srgbClr val="20AABD"/>
          </a:solidFill>
          <a:ln>
            <a:noFill/>
            <a:prstDash val="sysDash"/>
          </a:ln>
          <a:effectLst>
            <a:outerShdw blurRad="50800" dist="38100" dir="5400000" algn="t" rotWithShape="0">
              <a:prstClr val="black">
                <a:alpha val="40000"/>
              </a:prstClr>
            </a:outerShdw>
          </a:effectLst>
        </p:spPr>
        <p:txBody>
          <a:bodyPr wrap="square" rtlCol="0">
            <a:spAutoFit/>
          </a:bodyPr>
          <a:lstStyle/>
          <a:p>
            <a:pPr algn="ctr"/>
            <a:r>
              <a:rPr lang="zh-CN" altLang="en-US" sz="3200" b="1" dirty="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计算机组装与维护</a:t>
            </a:r>
            <a:endParaRPr lang="en-US" altLang="zh-CN" sz="3200" b="1" dirty="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endParaRPr>
          </a:p>
          <a:p>
            <a:pPr algn="ctr"/>
            <a:r>
              <a:rPr lang="zh-CN" altLang="en-US" sz="2800" b="1" dirty="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（第二版）</a:t>
            </a:r>
          </a:p>
        </p:txBody>
      </p:sp>
      <p:sp>
        <p:nvSpPr>
          <p:cNvPr id="16" name="矩形 15">
            <a:extLst>
              <a:ext uri="{FF2B5EF4-FFF2-40B4-BE49-F238E27FC236}">
                <a16:creationId xmlns:a16="http://schemas.microsoft.com/office/drawing/2014/main" id="{1855922F-0EC4-4304-8473-C3AB09BC27A7}"/>
              </a:ext>
            </a:extLst>
          </p:cNvPr>
          <p:cNvSpPr/>
          <p:nvPr/>
        </p:nvSpPr>
        <p:spPr>
          <a:xfrm>
            <a:off x="-74208" y="0"/>
            <a:ext cx="6382871" cy="6858000"/>
          </a:xfrm>
          <a:prstGeom prst="rect">
            <a:avLst/>
          </a:prstGeom>
          <a:solidFill>
            <a:srgbClr val="296E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任意多边形: 形状 16">
            <a:extLst>
              <a:ext uri="{FF2B5EF4-FFF2-40B4-BE49-F238E27FC236}">
                <a16:creationId xmlns:a16="http://schemas.microsoft.com/office/drawing/2014/main" id="{0E57B507-745C-48B1-9B0E-DE1403E5F57A}"/>
              </a:ext>
            </a:extLst>
          </p:cNvPr>
          <p:cNvSpPr/>
          <p:nvPr/>
        </p:nvSpPr>
        <p:spPr>
          <a:xfrm rot="1800000">
            <a:off x="5650387" y="1591335"/>
            <a:ext cx="1927670" cy="6141278"/>
          </a:xfrm>
          <a:custGeom>
            <a:avLst/>
            <a:gdLst>
              <a:gd name="connsiteX0" fmla="*/ 0 w 1927670"/>
              <a:gd name="connsiteY0" fmla="*/ 0 h 6188100"/>
              <a:gd name="connsiteX1" fmla="*/ 1925077 w 1927670"/>
              <a:gd name="connsiteY1" fmla="*/ 1089521 h 6188100"/>
              <a:gd name="connsiteX2" fmla="*/ 1925077 w 1927670"/>
              <a:gd name="connsiteY2" fmla="*/ 3430821 h 6188100"/>
              <a:gd name="connsiteX3" fmla="*/ 1927670 w 1927670"/>
              <a:gd name="connsiteY3" fmla="*/ 3429324 h 6188100"/>
              <a:gd name="connsiteX4" fmla="*/ 1927670 w 1927670"/>
              <a:gd name="connsiteY4" fmla="*/ 5076656 h 6188100"/>
              <a:gd name="connsiteX5" fmla="*/ 2593 w 1927670"/>
              <a:gd name="connsiteY5" fmla="*/ 6188100 h 6188100"/>
              <a:gd name="connsiteX6" fmla="*/ 2593 w 1927670"/>
              <a:gd name="connsiteY6" fmla="*/ 6176626 h 6188100"/>
              <a:gd name="connsiteX7" fmla="*/ 0 w 1927670"/>
              <a:gd name="connsiteY7" fmla="*/ 6176626 h 618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7670" h="6188100">
                <a:moveTo>
                  <a:pt x="0" y="0"/>
                </a:moveTo>
                <a:lnTo>
                  <a:pt x="1925077" y="1089521"/>
                </a:lnTo>
                <a:lnTo>
                  <a:pt x="1925077" y="3430821"/>
                </a:lnTo>
                <a:lnTo>
                  <a:pt x="1927670" y="3429324"/>
                </a:lnTo>
                <a:lnTo>
                  <a:pt x="1927670" y="5076656"/>
                </a:lnTo>
                <a:lnTo>
                  <a:pt x="2593" y="6188100"/>
                </a:lnTo>
                <a:lnTo>
                  <a:pt x="2593" y="6176626"/>
                </a:lnTo>
                <a:lnTo>
                  <a:pt x="0" y="6176626"/>
                </a:lnTo>
                <a:close/>
              </a:path>
            </a:pathLst>
          </a:custGeom>
          <a:gradFill flip="none" rotWithShape="1">
            <a:gsLst>
              <a:gs pos="0">
                <a:srgbClr val="2869A1"/>
              </a:gs>
              <a:gs pos="33000">
                <a:srgbClr val="2783AC"/>
              </a:gs>
              <a:gs pos="66000">
                <a:srgbClr val="249CB5"/>
              </a:gs>
              <a:gs pos="100000">
                <a:srgbClr val="20ABBE"/>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a:extLst>
              <a:ext uri="{FF2B5EF4-FFF2-40B4-BE49-F238E27FC236}">
                <a16:creationId xmlns:a16="http://schemas.microsoft.com/office/drawing/2014/main" id="{76393D60-DB6C-47E5-9728-CE4257BA817F}"/>
              </a:ext>
            </a:extLst>
          </p:cNvPr>
          <p:cNvSpPr/>
          <p:nvPr/>
        </p:nvSpPr>
        <p:spPr>
          <a:xfrm rot="19770493">
            <a:off x="5639979" y="-915587"/>
            <a:ext cx="1925077" cy="6177680"/>
          </a:xfrm>
          <a:custGeom>
            <a:avLst/>
            <a:gdLst>
              <a:gd name="connsiteX0" fmla="*/ 0 w 1925077"/>
              <a:gd name="connsiteY0" fmla="*/ 0 h 6177680"/>
              <a:gd name="connsiteX1" fmla="*/ 1925077 w 1925077"/>
              <a:gd name="connsiteY1" fmla="*/ 1133585 h 6177680"/>
              <a:gd name="connsiteX2" fmla="*/ 1925077 w 1925077"/>
              <a:gd name="connsiteY2" fmla="*/ 5088169 h 6177680"/>
              <a:gd name="connsiteX3" fmla="*/ 0 w 1925077"/>
              <a:gd name="connsiteY3" fmla="*/ 6177680 h 6177680"/>
            </a:gdLst>
            <a:ahLst/>
            <a:cxnLst>
              <a:cxn ang="0">
                <a:pos x="connsiteX0" y="connsiteY0"/>
              </a:cxn>
              <a:cxn ang="0">
                <a:pos x="connsiteX1" y="connsiteY1"/>
              </a:cxn>
              <a:cxn ang="0">
                <a:pos x="connsiteX2" y="connsiteY2"/>
              </a:cxn>
              <a:cxn ang="0">
                <a:pos x="connsiteX3" y="connsiteY3"/>
              </a:cxn>
            </a:cxnLst>
            <a:rect l="l" t="t" r="r" b="b"/>
            <a:pathLst>
              <a:path w="1925077" h="6177680">
                <a:moveTo>
                  <a:pt x="0" y="0"/>
                </a:moveTo>
                <a:lnTo>
                  <a:pt x="1925077" y="1133585"/>
                </a:lnTo>
                <a:lnTo>
                  <a:pt x="1925077" y="5088169"/>
                </a:lnTo>
                <a:lnTo>
                  <a:pt x="0" y="6177680"/>
                </a:lnTo>
                <a:close/>
              </a:path>
            </a:pathLst>
          </a:custGeom>
          <a:gradFill>
            <a:gsLst>
              <a:gs pos="0">
                <a:srgbClr val="2869A1"/>
              </a:gs>
              <a:gs pos="33000">
                <a:srgbClr val="2783AC"/>
              </a:gs>
              <a:gs pos="66000">
                <a:srgbClr val="249CB5"/>
              </a:gs>
              <a:gs pos="100000">
                <a:srgbClr val="20ABB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9" name="直接连接符 18">
            <a:extLst>
              <a:ext uri="{FF2B5EF4-FFF2-40B4-BE49-F238E27FC236}">
                <a16:creationId xmlns:a16="http://schemas.microsoft.com/office/drawing/2014/main" id="{4637F374-9302-4707-8FE5-7402DFCAA441}"/>
              </a:ext>
            </a:extLst>
          </p:cNvPr>
          <p:cNvCxnSpPr>
            <a:cxnSpLocks/>
          </p:cNvCxnSpPr>
          <p:nvPr/>
        </p:nvCxnSpPr>
        <p:spPr>
          <a:xfrm>
            <a:off x="633592" y="3399667"/>
            <a:ext cx="494867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Text Placeholder 4">
            <a:extLst>
              <a:ext uri="{FF2B5EF4-FFF2-40B4-BE49-F238E27FC236}">
                <a16:creationId xmlns:a16="http://schemas.microsoft.com/office/drawing/2014/main" id="{E59E5BE1-71E0-4D0A-9B4F-B2E3074AA4BB}"/>
              </a:ext>
            </a:extLst>
          </p:cNvPr>
          <p:cNvSpPr txBox="1"/>
          <p:nvPr/>
        </p:nvSpPr>
        <p:spPr>
          <a:xfrm>
            <a:off x="572140" y="2859325"/>
            <a:ext cx="5071576" cy="515280"/>
          </a:xfrm>
          <a:prstGeom prst="rect">
            <a:avLst/>
          </a:prstGeom>
          <a:effectLst>
            <a:outerShdw blurRad="63500" sx="102000" sy="102000" algn="ctr" rotWithShape="0">
              <a:prstClr val="black">
                <a:alpha val="40000"/>
              </a:prstClr>
            </a:outerShdw>
          </a:effectLst>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dist">
              <a:buNone/>
            </a:pPr>
            <a:r>
              <a:rPr lang="zh-CN" altLang="en-US" b="1" dirty="0">
                <a:solidFill>
                  <a:schemeClr val="bg1"/>
                </a:solidFill>
                <a:latin typeface="微软雅黑" panose="020B0503020204020204" charset="-122"/>
                <a:ea typeface="微软雅黑" panose="020B0503020204020204" charset="-122"/>
              </a:rPr>
              <a:t>项目</a:t>
            </a:r>
            <a:r>
              <a:rPr lang="en-US" altLang="zh-CN" b="1" dirty="0">
                <a:solidFill>
                  <a:schemeClr val="bg1"/>
                </a:solidFill>
                <a:latin typeface="微软雅黑" panose="020B0503020204020204" charset="-122"/>
                <a:ea typeface="微软雅黑" panose="020B0503020204020204" charset="-122"/>
              </a:rPr>
              <a:t>7 </a:t>
            </a:r>
            <a:r>
              <a:rPr lang="zh-CN" altLang="en-US" b="1" dirty="0">
                <a:solidFill>
                  <a:schemeClr val="bg1"/>
                </a:solidFill>
                <a:latin typeface="微软雅黑" panose="020B0503020204020204" charset="-122"/>
                <a:ea typeface="微软雅黑" panose="020B0503020204020204" charset="-122"/>
              </a:rPr>
              <a:t>认识</a:t>
            </a:r>
            <a:r>
              <a:rPr lang="en-US" altLang="zh-CN" b="1" dirty="0">
                <a:solidFill>
                  <a:schemeClr val="bg1"/>
                </a:solidFill>
                <a:latin typeface="微软雅黑" panose="020B0503020204020204" charset="-122"/>
                <a:ea typeface="微软雅黑" panose="020B0503020204020204" charset="-122"/>
              </a:rPr>
              <a:t>I/O</a:t>
            </a:r>
            <a:r>
              <a:rPr lang="zh-CN" altLang="en-US" b="1" dirty="0">
                <a:solidFill>
                  <a:schemeClr val="bg1"/>
                </a:solidFill>
                <a:latin typeface="微软雅黑" panose="020B0503020204020204" charset="-122"/>
                <a:ea typeface="微软雅黑" panose="020B0503020204020204" charset="-122"/>
              </a:rPr>
              <a:t>设备</a:t>
            </a:r>
          </a:p>
        </p:txBody>
      </p:sp>
      <p:pic>
        <p:nvPicPr>
          <p:cNvPr id="22" name="图片 21" descr="73e5f5811aab5673afcaa99032383457">
            <a:extLst>
              <a:ext uri="{FF2B5EF4-FFF2-40B4-BE49-F238E27FC236}">
                <a16:creationId xmlns:a16="http://schemas.microsoft.com/office/drawing/2014/main" id="{DAAA7B23-B3BE-467B-8A75-777C8271354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505793" y="2106559"/>
            <a:ext cx="3373021" cy="3202496"/>
          </a:xfrm>
          <a:prstGeom prst="rect">
            <a:avLst/>
          </a:prstGeom>
        </p:spPr>
      </p:pic>
    </p:spTree>
    <p:extLst>
      <p:ext uri="{BB962C8B-B14F-4D97-AF65-F5344CB8AC3E}">
        <p14:creationId xmlns:p14="http://schemas.microsoft.com/office/powerpoint/2010/main" val="22732623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675">
        <p15:prstTrans prst="peelOff"/>
      </p:transition>
    </mc:Choice>
    <mc:Fallback xmlns="">
      <p:transition spd="slow" advTm="76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wipe(left)">
                                      <p:cBhvr>
                                        <p:cTn id="14" dur="500"/>
                                        <p:tgtEl>
                                          <p:spTgt spid="1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randombar(horizontal)">
                                      <p:cBhvr>
                                        <p:cTn id="25" dur="500"/>
                                        <p:tgtEl>
                                          <p:spTgt spid="15"/>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childTnLst>
                          </p:cTn>
                        </p:par>
                        <p:par>
                          <p:cTn id="30" fill="hold">
                            <p:stCondLst>
                              <p:cond delay="2500"/>
                            </p:stCondLst>
                            <p:childTnLst>
                              <p:par>
                                <p:cTn id="31" presetID="16" presetClass="entr" presetSubtype="21"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barn(inVertical)">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1A007C56-D1F3-46C8-9391-2EB4149DF1B9}"/>
              </a:ext>
            </a:extLst>
          </p:cNvPr>
          <p:cNvSpPr/>
          <p:nvPr/>
        </p:nvSpPr>
        <p:spPr>
          <a:xfrm>
            <a:off x="0" y="0"/>
            <a:ext cx="5438609" cy="6858000"/>
          </a:xfrm>
          <a:prstGeom prst="rect">
            <a:avLst/>
          </a:prstGeom>
          <a:solidFill>
            <a:srgbClr val="296EA3"/>
          </a:solidFill>
          <a:ln>
            <a:solidFill>
              <a:srgbClr val="40A0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FAEFD025-B00E-4D70-825D-D92B79684AFC}"/>
              </a:ext>
            </a:extLst>
          </p:cNvPr>
          <p:cNvSpPr/>
          <p:nvPr/>
        </p:nvSpPr>
        <p:spPr>
          <a:xfrm>
            <a:off x="2642438" y="1311802"/>
            <a:ext cx="9460523" cy="3702903"/>
          </a:xfrm>
          <a:prstGeom prst="rect">
            <a:avLst/>
          </a:prstGeom>
          <a:solidFill>
            <a:schemeClr val="bg1"/>
          </a:solidFill>
          <a:ln>
            <a:solidFill>
              <a:srgbClr val="296EA3"/>
            </a:solidFill>
          </a:ln>
          <a:effectLst>
            <a:reflection blurRad="6350" stA="50000" endA="275" endPos="40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57685779-E262-4F28-B472-BFF5FE118A20}"/>
              </a:ext>
            </a:extLst>
          </p:cNvPr>
          <p:cNvSpPr txBox="1"/>
          <p:nvPr/>
        </p:nvSpPr>
        <p:spPr>
          <a:xfrm>
            <a:off x="5364069" y="1311802"/>
            <a:ext cx="1463862" cy="1569660"/>
          </a:xfrm>
          <a:prstGeom prst="rect">
            <a:avLst/>
          </a:prstGeom>
          <a:noFill/>
        </p:spPr>
        <p:txBody>
          <a:bodyPr wrap="none" rtlCol="0">
            <a:spAutoFit/>
          </a:bodyPr>
          <a:lstStyle/>
          <a:p>
            <a:pPr algn="ctr"/>
            <a:r>
              <a:rPr lang="en-US" altLang="zh-CN" sz="9600" dirty="0">
                <a:solidFill>
                  <a:srgbClr val="296EA3"/>
                </a:solidFill>
                <a:latin typeface="Impact" panose="020B0806030902050204" pitchFamily="34" charset="0"/>
                <a:ea typeface="包图粗黑体" panose="02000800000000000000" pitchFamily="2" charset="-122"/>
              </a:rPr>
              <a:t>02</a:t>
            </a:r>
            <a:endParaRPr lang="zh-CN" altLang="en-US" sz="9600" dirty="0">
              <a:solidFill>
                <a:srgbClr val="296EA3"/>
              </a:solidFill>
              <a:latin typeface="Impact" panose="020B0806030902050204" pitchFamily="34" charset="0"/>
              <a:ea typeface="包图粗黑体" panose="02000800000000000000" pitchFamily="2" charset="-122"/>
            </a:endParaRPr>
          </a:p>
        </p:txBody>
      </p:sp>
      <p:sp>
        <p:nvSpPr>
          <p:cNvPr id="7" name="文本框 6">
            <a:extLst>
              <a:ext uri="{FF2B5EF4-FFF2-40B4-BE49-F238E27FC236}">
                <a16:creationId xmlns:a16="http://schemas.microsoft.com/office/drawing/2014/main" id="{10ABDA53-4F33-499A-B772-76CB480EEE6F}"/>
              </a:ext>
            </a:extLst>
          </p:cNvPr>
          <p:cNvSpPr txBox="1"/>
          <p:nvPr/>
        </p:nvSpPr>
        <p:spPr>
          <a:xfrm>
            <a:off x="2411385" y="3044279"/>
            <a:ext cx="7086598" cy="769441"/>
          </a:xfrm>
          <a:prstGeom prst="rect">
            <a:avLst/>
          </a:prstGeom>
          <a:noFill/>
        </p:spPr>
        <p:txBody>
          <a:bodyPr wrap="square" rtlCol="0">
            <a:spAutoFit/>
            <a:scene3d>
              <a:camera prst="orthographicFront"/>
              <a:lightRig rig="threePt" dir="t"/>
            </a:scene3d>
            <a:sp3d contourW="12700"/>
          </a:bodyPr>
          <a:lstStyle/>
          <a:p>
            <a:pPr algn="ctr"/>
            <a:r>
              <a:rPr lang="zh-CN" altLang="en-US" sz="4400" b="1" dirty="0">
                <a:solidFill>
                  <a:srgbClr val="296EA3"/>
                </a:solidFill>
                <a:latin typeface="微软雅黑" panose="020B0503020204020204" pitchFamily="34" charset="-122"/>
                <a:ea typeface="微软雅黑" panose="020B0503020204020204" pitchFamily="34" charset="-122"/>
              </a:rPr>
              <a:t>认识</a:t>
            </a:r>
            <a:r>
              <a:rPr lang="en-US" altLang="zh-CN" sz="4400" b="1" dirty="0">
                <a:solidFill>
                  <a:srgbClr val="296EA3"/>
                </a:solidFill>
                <a:latin typeface="微软雅黑" panose="020B0503020204020204" pitchFamily="34" charset="-122"/>
                <a:ea typeface="微软雅黑" panose="020B0503020204020204" pitchFamily="34" charset="-122"/>
              </a:rPr>
              <a:t>I/O</a:t>
            </a:r>
            <a:r>
              <a:rPr lang="zh-CN" altLang="en-US" sz="4400" b="1" dirty="0">
                <a:solidFill>
                  <a:srgbClr val="296EA3"/>
                </a:solidFill>
                <a:latin typeface="微软雅黑" panose="020B0503020204020204" pitchFamily="34" charset="-122"/>
                <a:ea typeface="微软雅黑" panose="020B0503020204020204" pitchFamily="34" charset="-122"/>
              </a:rPr>
              <a:t>输入设备</a:t>
            </a:r>
          </a:p>
        </p:txBody>
      </p:sp>
    </p:spTree>
    <p:extLst>
      <p:ext uri="{BB962C8B-B14F-4D97-AF65-F5344CB8AC3E}">
        <p14:creationId xmlns:p14="http://schemas.microsoft.com/office/powerpoint/2010/main" val="3038079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2" presetClass="entr" presetSubtype="2"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ppt_x</p:attrName>
                                        </p:attrNameLst>
                                      </p:cBhvr>
                                      <p:tavLst>
                                        <p:tav tm="0">
                                          <p:val>
                                            <p:strVal val="#ppt_x+#ppt_w*1.125000"/>
                                          </p:val>
                                        </p:tav>
                                        <p:tav tm="100000">
                                          <p:val>
                                            <p:strVal val="#ppt_x"/>
                                          </p:val>
                                        </p:tav>
                                      </p:tavLst>
                                    </p:anim>
                                    <p:animEffect transition="in" filter="wipe(left)">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68203819-DFC8-4D78-96A3-2636AC5791DA}"/>
              </a:ext>
            </a:extLst>
          </p:cNvPr>
          <p:cNvSpPr>
            <a:spLocks noGrp="1"/>
          </p:cNvSpPr>
          <p:nvPr>
            <p:ph sz="quarter" idx="13"/>
          </p:nvPr>
        </p:nvSpPr>
        <p:spPr/>
        <p:txBody>
          <a:bodyPr/>
          <a:lstStyle/>
          <a:p>
            <a:r>
              <a:rPr lang="zh-CN" altLang="en-US" dirty="0"/>
              <a:t>认识</a:t>
            </a:r>
            <a:r>
              <a:rPr lang="en-US" altLang="zh-CN" dirty="0"/>
              <a:t>I/O</a:t>
            </a:r>
            <a:r>
              <a:rPr lang="zh-CN" altLang="en-US" dirty="0"/>
              <a:t>输入设备</a:t>
            </a:r>
          </a:p>
        </p:txBody>
      </p:sp>
      <p:sp>
        <p:nvSpPr>
          <p:cNvPr id="4" name="文本占位符 3">
            <a:extLst>
              <a:ext uri="{FF2B5EF4-FFF2-40B4-BE49-F238E27FC236}">
                <a16:creationId xmlns:a16="http://schemas.microsoft.com/office/drawing/2014/main" id="{9F94FDBD-5AD4-4FC3-B2DE-BE7ED0E7C856}"/>
              </a:ext>
            </a:extLst>
          </p:cNvPr>
          <p:cNvSpPr>
            <a:spLocks noGrp="1"/>
          </p:cNvSpPr>
          <p:nvPr>
            <p:ph type="body" sz="quarter" idx="14"/>
          </p:nvPr>
        </p:nvSpPr>
        <p:spPr/>
        <p:txBody>
          <a:bodyPr/>
          <a:lstStyle/>
          <a:p>
            <a:r>
              <a:rPr lang="en-US" altLang="zh-CN" dirty="0"/>
              <a:t>02</a:t>
            </a:r>
            <a:endParaRPr lang="zh-CN" altLang="en-US" dirty="0"/>
          </a:p>
        </p:txBody>
      </p:sp>
      <p:sp>
        <p:nvSpPr>
          <p:cNvPr id="10" name="矩形 36">
            <a:extLst>
              <a:ext uri="{FF2B5EF4-FFF2-40B4-BE49-F238E27FC236}">
                <a16:creationId xmlns:a16="http://schemas.microsoft.com/office/drawing/2014/main" id="{8DE63E9D-BFC2-47C7-8278-A4A61D424424}"/>
              </a:ext>
            </a:extLst>
          </p:cNvPr>
          <p:cNvSpPr>
            <a:spLocks noChangeArrowheads="1"/>
          </p:cNvSpPr>
          <p:nvPr/>
        </p:nvSpPr>
        <p:spPr bwMode="auto">
          <a:xfrm>
            <a:off x="677046" y="894674"/>
            <a:ext cx="10773294" cy="1754326"/>
          </a:xfrm>
          <a:prstGeom prst="rect">
            <a:avLst/>
          </a:prstGeom>
          <a:solidFill>
            <a:srgbClr val="296EA3"/>
          </a:solidFill>
          <a:ln>
            <a:noFill/>
          </a:ln>
        </p:spPr>
        <p:txBody>
          <a:bodyPr wrap="square">
            <a:spAutoFit/>
          </a:bodyPr>
          <a:lstStyle/>
          <a:p>
            <a:pPr>
              <a:lnSpc>
                <a:spcPct val="150000"/>
              </a:lnSpc>
            </a:pPr>
            <a:r>
              <a:rPr lang="en-US" altLang="zh-CN" sz="2400" b="1" dirty="0">
                <a:solidFill>
                  <a:schemeClr val="bg1"/>
                </a:solidFill>
                <a:latin typeface="微软雅黑" panose="020B0503020204020204" pitchFamily="34" charset="-122"/>
                <a:ea typeface="微软雅黑" panose="020B0503020204020204" pitchFamily="34" charset="-122"/>
              </a:rPr>
              <a:t>1.</a:t>
            </a:r>
            <a:r>
              <a:rPr lang="zh-CN" altLang="en-US" sz="2400" b="1" dirty="0">
                <a:solidFill>
                  <a:schemeClr val="bg1"/>
                </a:solidFill>
                <a:latin typeface="微软雅黑" panose="020B0503020204020204" pitchFamily="34" charset="-122"/>
                <a:ea typeface="微软雅黑" panose="020B0503020204020204" pitchFamily="34" charset="-122"/>
              </a:rPr>
              <a:t>键盘</a:t>
            </a:r>
            <a:endParaRPr lang="en-US" altLang="zh-CN" sz="24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zh-CN" sz="2400" dirty="0">
                <a:solidFill>
                  <a:schemeClr val="bg1"/>
                </a:solidFill>
                <a:latin typeface="微软雅黑" panose="020B0503020204020204" pitchFamily="34" charset="-122"/>
                <a:ea typeface="微软雅黑" panose="020B0503020204020204" pitchFamily="34" charset="-122"/>
              </a:rPr>
              <a:t>键盘是最常用，也是最主要的计算机输入设备之一，通过键盘可以将英文字母、数字、标点符号等输入到计算机中，从而向计算机发出命令、输入数据等。</a:t>
            </a:r>
          </a:p>
        </p:txBody>
      </p:sp>
      <p:pic>
        <p:nvPicPr>
          <p:cNvPr id="11" name="图片 10"/>
          <p:cNvPicPr/>
          <p:nvPr/>
        </p:nvPicPr>
        <p:blipFill>
          <a:blip r:embed="rId2">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val="0"/>
              </a:ext>
            </a:extLst>
          </a:blip>
          <a:stretch>
            <a:fillRect/>
          </a:stretch>
        </p:blipFill>
        <p:spPr>
          <a:xfrm>
            <a:off x="1476144" y="3543531"/>
            <a:ext cx="3848735" cy="1300480"/>
          </a:xfrm>
          <a:prstGeom prst="rect">
            <a:avLst/>
          </a:prstGeom>
        </p:spPr>
      </p:pic>
      <p:pic>
        <p:nvPicPr>
          <p:cNvPr id="12" name="图片 11"/>
          <p:cNvPicPr/>
          <p:nvPr/>
        </p:nvPicPr>
        <p:blipFill>
          <a:blip r:embed="rId4">
            <a:extLst>
              <a:ext uri="{28A0092B-C50C-407E-A947-70E740481C1C}">
                <a14:useLocalDpi xmlns:a14="http://schemas.microsoft.com/office/drawing/2010/main" val="0"/>
              </a:ext>
            </a:extLst>
          </a:blip>
          <a:stretch>
            <a:fillRect/>
          </a:stretch>
        </p:blipFill>
        <p:spPr>
          <a:xfrm>
            <a:off x="6310687" y="3352165"/>
            <a:ext cx="1781810" cy="1799590"/>
          </a:xfrm>
          <a:prstGeom prst="rect">
            <a:avLst/>
          </a:prstGeom>
        </p:spPr>
      </p:pic>
      <p:sp>
        <p:nvSpPr>
          <p:cNvPr id="5" name="矩形标注 4"/>
          <p:cNvSpPr/>
          <p:nvPr/>
        </p:nvSpPr>
        <p:spPr>
          <a:xfrm>
            <a:off x="8520546" y="3418667"/>
            <a:ext cx="3017942" cy="1754325"/>
          </a:xfrm>
          <a:prstGeom prst="wedgeRectCallout">
            <a:avLst>
              <a:gd name="adj1" fmla="val -62314"/>
              <a:gd name="adj2" fmla="val -22584"/>
            </a:avLst>
          </a:prstGeom>
          <a:solidFill>
            <a:srgbClr val="1380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r>
              <a:rPr lang="en-US" altLang="zh-CN" sz="1200" b="1" dirty="0" err="1">
                <a:solidFill>
                  <a:srgbClr val="FFFF00"/>
                </a:solidFill>
                <a:latin typeface="微软雅黑" panose="020B0503020204020204" pitchFamily="34" charset="-122"/>
                <a:ea typeface="微软雅黑" panose="020B0503020204020204" pitchFamily="34" charset="-122"/>
              </a:rPr>
              <a:t>Num</a:t>
            </a:r>
            <a:r>
              <a:rPr lang="en-US" altLang="zh-CN" sz="1200" b="1" dirty="0">
                <a:solidFill>
                  <a:srgbClr val="FFFF00"/>
                </a:solidFill>
                <a:latin typeface="微软雅黑" panose="020B0503020204020204" pitchFamily="34" charset="-122"/>
                <a:ea typeface="微软雅黑" panose="020B0503020204020204" pitchFamily="34" charset="-122"/>
              </a:rPr>
              <a:t> Lock</a:t>
            </a:r>
            <a:r>
              <a:rPr lang="zh-CN" altLang="zh-CN" sz="1200" b="1" dirty="0">
                <a:solidFill>
                  <a:srgbClr val="FFFF00"/>
                </a:solidFill>
                <a:latin typeface="微软雅黑" panose="020B0503020204020204" pitchFamily="34" charset="-122"/>
                <a:ea typeface="微软雅黑" panose="020B0503020204020204" pitchFamily="34" charset="-122"/>
              </a:rPr>
              <a:t>：</a:t>
            </a:r>
            <a:r>
              <a:rPr lang="zh-CN" altLang="zh-CN" sz="1200" dirty="0">
                <a:latin typeface="微软雅黑" panose="020B0503020204020204" pitchFamily="34" charset="-122"/>
                <a:ea typeface="微软雅黑" panose="020B0503020204020204" pitchFamily="34" charset="-122"/>
              </a:rPr>
              <a:t>用于锁定或开启数字小键盘，灯亮表示开启状态，灯灭表示锁定状态。</a:t>
            </a:r>
          </a:p>
          <a:p>
            <a:pPr lvl="0" algn="just"/>
            <a:r>
              <a:rPr lang="en-US" altLang="zh-CN" sz="1200" b="1" dirty="0">
                <a:solidFill>
                  <a:srgbClr val="FFFF00"/>
                </a:solidFill>
                <a:latin typeface="微软雅黑" panose="020B0503020204020204" pitchFamily="34" charset="-122"/>
                <a:ea typeface="微软雅黑" panose="020B0503020204020204" pitchFamily="34" charset="-122"/>
              </a:rPr>
              <a:t>Caps Lock</a:t>
            </a:r>
            <a:r>
              <a:rPr lang="zh-CN" altLang="zh-CN" sz="1200" b="1" dirty="0">
                <a:solidFill>
                  <a:srgbClr val="FFFF00"/>
                </a:solidFill>
                <a:latin typeface="微软雅黑" panose="020B0503020204020204" pitchFamily="34" charset="-122"/>
                <a:ea typeface="微软雅黑" panose="020B0503020204020204" pitchFamily="34" charset="-122"/>
              </a:rPr>
              <a:t>：</a:t>
            </a:r>
            <a:r>
              <a:rPr lang="zh-CN" altLang="zh-CN" sz="1200" dirty="0">
                <a:latin typeface="微软雅黑" panose="020B0503020204020204" pitchFamily="34" charset="-122"/>
                <a:ea typeface="微软雅黑" panose="020B0503020204020204" pitchFamily="34" charset="-122"/>
              </a:rPr>
              <a:t>表示打字时大小写的输入状态，灯亮时输入为大写，灯灭则为小写。</a:t>
            </a:r>
          </a:p>
          <a:p>
            <a:pPr lvl="0" algn="just"/>
            <a:r>
              <a:rPr lang="en-US" altLang="zh-CN" sz="1200" b="1" dirty="0">
                <a:solidFill>
                  <a:srgbClr val="FFFF00"/>
                </a:solidFill>
                <a:latin typeface="微软雅黑" panose="020B0503020204020204" pitchFamily="34" charset="-122"/>
                <a:ea typeface="微软雅黑" panose="020B0503020204020204" pitchFamily="34" charset="-122"/>
              </a:rPr>
              <a:t>Scroll Lock</a:t>
            </a:r>
            <a:r>
              <a:rPr lang="zh-CN" altLang="zh-CN" sz="1200" b="1" dirty="0">
                <a:solidFill>
                  <a:srgbClr val="FFFF00"/>
                </a:solidFill>
                <a:latin typeface="微软雅黑" panose="020B0503020204020204" pitchFamily="34" charset="-122"/>
                <a:ea typeface="微软雅黑" panose="020B0503020204020204" pitchFamily="34" charset="-122"/>
              </a:rPr>
              <a:t>：</a:t>
            </a:r>
            <a:r>
              <a:rPr lang="zh-CN" altLang="zh-CN" sz="1200" dirty="0">
                <a:latin typeface="微软雅黑" panose="020B0503020204020204" pitchFamily="34" charset="-122"/>
                <a:ea typeface="微软雅黑" panose="020B0503020204020204" pitchFamily="34" charset="-122"/>
              </a:rPr>
              <a:t>计算机键盘上的功能键，按下此键后在</a:t>
            </a:r>
            <a:r>
              <a:rPr lang="en-US" altLang="zh-CN" sz="1200" dirty="0">
                <a:latin typeface="微软雅黑" panose="020B0503020204020204" pitchFamily="34" charset="-122"/>
                <a:ea typeface="微软雅黑" panose="020B0503020204020204" pitchFamily="34" charset="-122"/>
              </a:rPr>
              <a:t>Excel</a:t>
            </a:r>
            <a:r>
              <a:rPr lang="zh-CN" altLang="zh-CN" sz="1200" dirty="0">
                <a:latin typeface="微软雅黑" panose="020B0503020204020204" pitchFamily="34" charset="-122"/>
                <a:ea typeface="微软雅黑" panose="020B0503020204020204" pitchFamily="34" charset="-122"/>
              </a:rPr>
              <a:t>中按上下键滚动时，会锁定光标而滚动页面；如果放开此键，则按上下键时会滚动光标而不滚动页面。</a:t>
            </a:r>
          </a:p>
        </p:txBody>
      </p:sp>
    </p:spTree>
    <p:extLst>
      <p:ext uri="{BB962C8B-B14F-4D97-AF65-F5344CB8AC3E}">
        <p14:creationId xmlns:p14="http://schemas.microsoft.com/office/powerpoint/2010/main" val="24419829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randombar(horizontal)">
                                      <p:cBhvr>
                                        <p:cTn id="11" dur="500"/>
                                        <p:tgtEl>
                                          <p:spTgt spid="11"/>
                                        </p:tgtEl>
                                      </p:cBhvr>
                                    </p:animEffect>
                                  </p:childTnLst>
                                </p:cTn>
                              </p:par>
                              <p:par>
                                <p:cTn id="12" presetID="16" presetClass="entr" presetSubtype="21"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arn(inVertical)">
                                      <p:cBhvr>
                                        <p:cTn id="14" dur="500"/>
                                        <p:tgtEl>
                                          <p:spTgt spid="1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autoUpdateAnimBg="0"/>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68203819-DFC8-4D78-96A3-2636AC5791DA}"/>
              </a:ext>
            </a:extLst>
          </p:cNvPr>
          <p:cNvSpPr>
            <a:spLocks noGrp="1"/>
          </p:cNvSpPr>
          <p:nvPr>
            <p:ph sz="quarter" idx="13"/>
          </p:nvPr>
        </p:nvSpPr>
        <p:spPr/>
        <p:txBody>
          <a:bodyPr/>
          <a:lstStyle/>
          <a:p>
            <a:r>
              <a:rPr lang="zh-CN" altLang="en-US" dirty="0"/>
              <a:t>认识</a:t>
            </a:r>
            <a:r>
              <a:rPr lang="en-US" altLang="zh-CN" dirty="0"/>
              <a:t>I/O</a:t>
            </a:r>
            <a:r>
              <a:rPr lang="zh-CN" altLang="en-US" dirty="0"/>
              <a:t>输入设备</a:t>
            </a:r>
          </a:p>
        </p:txBody>
      </p:sp>
      <p:sp>
        <p:nvSpPr>
          <p:cNvPr id="4" name="文本占位符 3">
            <a:extLst>
              <a:ext uri="{FF2B5EF4-FFF2-40B4-BE49-F238E27FC236}">
                <a16:creationId xmlns:a16="http://schemas.microsoft.com/office/drawing/2014/main" id="{9F94FDBD-5AD4-4FC3-B2DE-BE7ED0E7C856}"/>
              </a:ext>
            </a:extLst>
          </p:cNvPr>
          <p:cNvSpPr>
            <a:spLocks noGrp="1"/>
          </p:cNvSpPr>
          <p:nvPr>
            <p:ph type="body" sz="quarter" idx="14"/>
          </p:nvPr>
        </p:nvSpPr>
        <p:spPr/>
        <p:txBody>
          <a:bodyPr/>
          <a:lstStyle/>
          <a:p>
            <a:r>
              <a:rPr lang="en-US" altLang="zh-CN" dirty="0"/>
              <a:t>02</a:t>
            </a:r>
            <a:endParaRPr lang="zh-CN" altLang="en-US" dirty="0"/>
          </a:p>
        </p:txBody>
      </p:sp>
      <p:sp>
        <p:nvSpPr>
          <p:cNvPr id="10" name="矩形 36">
            <a:extLst>
              <a:ext uri="{FF2B5EF4-FFF2-40B4-BE49-F238E27FC236}">
                <a16:creationId xmlns:a16="http://schemas.microsoft.com/office/drawing/2014/main" id="{8DE63E9D-BFC2-47C7-8278-A4A61D424424}"/>
              </a:ext>
            </a:extLst>
          </p:cNvPr>
          <p:cNvSpPr>
            <a:spLocks noChangeArrowheads="1"/>
          </p:cNvSpPr>
          <p:nvPr/>
        </p:nvSpPr>
        <p:spPr bwMode="auto">
          <a:xfrm>
            <a:off x="677046" y="861424"/>
            <a:ext cx="10935834" cy="2308324"/>
          </a:xfrm>
          <a:prstGeom prst="rect">
            <a:avLst/>
          </a:prstGeom>
          <a:solidFill>
            <a:srgbClr val="296EA3"/>
          </a:solidFill>
          <a:ln>
            <a:noFill/>
          </a:ln>
        </p:spPr>
        <p:txBody>
          <a:bodyPr wrap="square">
            <a:spAutoFit/>
          </a:bodyPr>
          <a:lstStyle/>
          <a:p>
            <a:pPr>
              <a:lnSpc>
                <a:spcPct val="150000"/>
              </a:lnSpc>
            </a:pPr>
            <a:r>
              <a:rPr lang="en-US" altLang="zh-CN" sz="2400" b="1" dirty="0">
                <a:solidFill>
                  <a:schemeClr val="bg1"/>
                </a:solidFill>
                <a:latin typeface="微软雅黑" panose="020B0503020204020204" pitchFamily="34" charset="-122"/>
                <a:ea typeface="微软雅黑" panose="020B0503020204020204" pitchFamily="34" charset="-122"/>
              </a:rPr>
              <a:t>2.</a:t>
            </a:r>
            <a:r>
              <a:rPr lang="zh-CN" altLang="zh-CN" sz="2400" b="1" dirty="0">
                <a:solidFill>
                  <a:schemeClr val="bg1"/>
                </a:solidFill>
                <a:latin typeface="微软雅黑" panose="020B0503020204020204" pitchFamily="34" charset="-122"/>
                <a:ea typeface="微软雅黑" panose="020B0503020204020204" pitchFamily="34" charset="-122"/>
              </a:rPr>
              <a:t>鼠标</a:t>
            </a:r>
          </a:p>
          <a:p>
            <a:pPr>
              <a:lnSpc>
                <a:spcPct val="150000"/>
              </a:lnSpc>
            </a:pPr>
            <a:r>
              <a:rPr lang="en-US" altLang="zh-CN" sz="2400" dirty="0">
                <a:solidFill>
                  <a:schemeClr val="bg1"/>
                </a:solidFill>
                <a:latin typeface="微软雅黑" panose="020B0503020204020204" pitchFamily="34" charset="-122"/>
                <a:ea typeface="微软雅黑" panose="020B0503020204020204" pitchFamily="34" charset="-122"/>
              </a:rPr>
              <a:t>“</a:t>
            </a:r>
            <a:r>
              <a:rPr lang="zh-CN" altLang="zh-CN" sz="2400" dirty="0">
                <a:solidFill>
                  <a:schemeClr val="bg1"/>
                </a:solidFill>
                <a:latin typeface="微软雅黑" panose="020B0503020204020204" pitchFamily="34" charset="-122"/>
                <a:ea typeface="微软雅黑" panose="020B0503020204020204" pitchFamily="34" charset="-122"/>
              </a:rPr>
              <a:t>鼠标</a:t>
            </a:r>
            <a:r>
              <a:rPr lang="en-US" altLang="zh-CN" sz="2400" dirty="0">
                <a:solidFill>
                  <a:schemeClr val="bg1"/>
                </a:solidFill>
                <a:latin typeface="微软雅黑" panose="020B0503020204020204" pitchFamily="34" charset="-122"/>
                <a:ea typeface="微软雅黑" panose="020B0503020204020204" pitchFamily="34" charset="-122"/>
              </a:rPr>
              <a:t>”</a:t>
            </a:r>
            <a:r>
              <a:rPr lang="zh-CN" altLang="zh-CN" sz="2400" dirty="0">
                <a:solidFill>
                  <a:schemeClr val="bg1"/>
                </a:solidFill>
                <a:latin typeface="微软雅黑" panose="020B0503020204020204" pitchFamily="34" charset="-122"/>
                <a:ea typeface="微软雅黑" panose="020B0503020204020204" pitchFamily="34" charset="-122"/>
              </a:rPr>
              <a:t>的标准称呼是</a:t>
            </a:r>
            <a:r>
              <a:rPr lang="en-US" altLang="zh-CN" sz="2400" dirty="0">
                <a:solidFill>
                  <a:schemeClr val="bg1"/>
                </a:solidFill>
                <a:latin typeface="微软雅黑" panose="020B0503020204020204" pitchFamily="34" charset="-122"/>
                <a:ea typeface="微软雅黑" panose="020B0503020204020204" pitchFamily="34" charset="-122"/>
              </a:rPr>
              <a:t>“</a:t>
            </a:r>
            <a:r>
              <a:rPr lang="zh-CN" altLang="zh-CN" sz="2400" dirty="0">
                <a:solidFill>
                  <a:schemeClr val="bg1"/>
                </a:solidFill>
                <a:latin typeface="微软雅黑" panose="020B0503020204020204" pitchFamily="34" charset="-122"/>
                <a:ea typeface="微软雅黑" panose="020B0503020204020204" pitchFamily="34" charset="-122"/>
              </a:rPr>
              <a:t>鼠标器</a:t>
            </a:r>
            <a:r>
              <a:rPr lang="en-US" altLang="zh-CN" sz="2400" dirty="0">
                <a:solidFill>
                  <a:schemeClr val="bg1"/>
                </a:solidFill>
                <a:latin typeface="微软雅黑" panose="020B0503020204020204" pitchFamily="34" charset="-122"/>
                <a:ea typeface="微软雅黑" panose="020B0503020204020204" pitchFamily="34" charset="-122"/>
              </a:rPr>
              <a:t>”</a:t>
            </a:r>
            <a:r>
              <a:rPr lang="zh-CN" altLang="zh-CN" sz="2400" dirty="0">
                <a:solidFill>
                  <a:schemeClr val="bg1"/>
                </a:solidFill>
                <a:latin typeface="微软雅黑" panose="020B0503020204020204" pitchFamily="34" charset="-122"/>
                <a:ea typeface="微软雅黑" panose="020B0503020204020204" pitchFamily="34" charset="-122"/>
              </a:rPr>
              <a:t>，英文名</a:t>
            </a:r>
            <a:r>
              <a:rPr lang="en-US" altLang="zh-CN" sz="2400" dirty="0">
                <a:solidFill>
                  <a:schemeClr val="bg1"/>
                </a:solidFill>
                <a:latin typeface="微软雅黑" panose="020B0503020204020204" pitchFamily="34" charset="-122"/>
                <a:ea typeface="微软雅黑" panose="020B0503020204020204" pitchFamily="34" charset="-122"/>
              </a:rPr>
              <a:t>“Mouse”</a:t>
            </a:r>
            <a:r>
              <a:rPr lang="zh-CN" altLang="zh-CN" sz="2400" dirty="0">
                <a:solidFill>
                  <a:schemeClr val="bg1"/>
                </a:solidFill>
                <a:latin typeface="微软雅黑" panose="020B0503020204020204" pitchFamily="34" charset="-122"/>
                <a:ea typeface="微软雅黑" panose="020B0503020204020204" pitchFamily="34" charset="-122"/>
              </a:rPr>
              <a:t>。鼠标是计算机的一种输入设备，也是计算机显示系统纵横坐标定位的指示器，因形似老鼠而得名</a:t>
            </a:r>
            <a:r>
              <a:rPr lang="en-US" altLang="zh-CN" sz="2400" dirty="0">
                <a:solidFill>
                  <a:schemeClr val="bg1"/>
                </a:solidFill>
                <a:latin typeface="微软雅黑" panose="020B0503020204020204" pitchFamily="34" charset="-122"/>
                <a:ea typeface="微软雅黑" panose="020B0503020204020204" pitchFamily="34" charset="-122"/>
              </a:rPr>
              <a:t>“</a:t>
            </a:r>
            <a:r>
              <a:rPr lang="zh-CN" altLang="zh-CN" sz="2400" dirty="0">
                <a:solidFill>
                  <a:schemeClr val="bg1"/>
                </a:solidFill>
                <a:latin typeface="微软雅黑" panose="020B0503020204020204" pitchFamily="34" charset="-122"/>
                <a:ea typeface="微软雅黑" panose="020B0503020204020204" pitchFamily="34" charset="-122"/>
              </a:rPr>
              <a:t>鼠标</a:t>
            </a:r>
            <a:r>
              <a:rPr lang="en-US" altLang="zh-CN" sz="2400" dirty="0">
                <a:solidFill>
                  <a:schemeClr val="bg1"/>
                </a:solidFill>
                <a:latin typeface="微软雅黑" panose="020B0503020204020204" pitchFamily="34" charset="-122"/>
                <a:ea typeface="微软雅黑" panose="020B0503020204020204" pitchFamily="34" charset="-122"/>
              </a:rPr>
              <a:t>”</a:t>
            </a:r>
            <a:r>
              <a:rPr lang="zh-CN" altLang="zh-CN" sz="2400" dirty="0">
                <a:solidFill>
                  <a:schemeClr val="bg1"/>
                </a:solidFill>
                <a:latin typeface="微软雅黑" panose="020B0503020204020204" pitchFamily="34" charset="-122"/>
                <a:ea typeface="微软雅黑" panose="020B0503020204020204" pitchFamily="34" charset="-122"/>
              </a:rPr>
              <a:t>。鼠标的使用可以代替键盘繁琐的指令，使计算机的操作更加简便快捷。</a:t>
            </a:r>
          </a:p>
        </p:txBody>
      </p:sp>
      <p:pic>
        <p:nvPicPr>
          <p:cNvPr id="8" name="图片 7"/>
          <p:cNvPicPr/>
          <p:nvPr/>
        </p:nvPicPr>
        <p:blipFill>
          <a:blip r:embed="rId2">
            <a:extLst>
              <a:ext uri="{28A0092B-C50C-407E-A947-70E740481C1C}">
                <a14:useLocalDpi xmlns:a14="http://schemas.microsoft.com/office/drawing/2010/main" val="0"/>
              </a:ext>
            </a:extLst>
          </a:blip>
          <a:stretch>
            <a:fillRect/>
          </a:stretch>
        </p:blipFill>
        <p:spPr>
          <a:xfrm>
            <a:off x="2359631" y="3404284"/>
            <a:ext cx="2780030" cy="2406972"/>
          </a:xfrm>
          <a:prstGeom prst="rect">
            <a:avLst/>
          </a:prstGeom>
        </p:spPr>
      </p:pic>
      <p:pic>
        <p:nvPicPr>
          <p:cNvPr id="9" name="图片 8"/>
          <p:cNvPicPr/>
          <p:nvPr/>
        </p:nvPicPr>
        <p:blipFill>
          <a:blip r:embed="rId3" cstate="print">
            <a:extLst>
              <a:ext uri="{28A0092B-C50C-407E-A947-70E740481C1C}">
                <a14:useLocalDpi xmlns:a14="http://schemas.microsoft.com/office/drawing/2010/main" val="0"/>
              </a:ext>
            </a:extLst>
          </a:blip>
          <a:stretch>
            <a:fillRect/>
          </a:stretch>
        </p:blipFill>
        <p:spPr>
          <a:xfrm>
            <a:off x="6949440" y="3387329"/>
            <a:ext cx="1807383" cy="2440882"/>
          </a:xfrm>
          <a:prstGeom prst="rect">
            <a:avLst/>
          </a:prstGeom>
        </p:spPr>
      </p:pic>
    </p:spTree>
    <p:extLst>
      <p:ext uri="{BB962C8B-B14F-4D97-AF65-F5344CB8AC3E}">
        <p14:creationId xmlns:p14="http://schemas.microsoft.com/office/powerpoint/2010/main" val="175797505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6" presetClass="entr" presetSubtype="16"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circle(in)">
                                      <p:cBhvr>
                                        <p:cTn id="11" dur="1000"/>
                                        <p:tgtEl>
                                          <p:spTgt spid="8"/>
                                        </p:tgtEl>
                                      </p:cBhvr>
                                    </p:animEffect>
                                  </p:childTnLst>
                                </p:cTn>
                              </p:par>
                              <p:par>
                                <p:cTn id="12" presetID="6" presetClass="entr" presetSubtype="16"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circle(in)">
                                      <p:cBhvr>
                                        <p:cTn id="1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68203819-DFC8-4D78-96A3-2636AC5791DA}"/>
              </a:ext>
            </a:extLst>
          </p:cNvPr>
          <p:cNvSpPr>
            <a:spLocks noGrp="1"/>
          </p:cNvSpPr>
          <p:nvPr>
            <p:ph sz="quarter" idx="13"/>
          </p:nvPr>
        </p:nvSpPr>
        <p:spPr/>
        <p:txBody>
          <a:bodyPr/>
          <a:lstStyle/>
          <a:p>
            <a:r>
              <a:rPr lang="zh-CN" altLang="en-US" dirty="0"/>
              <a:t>认识</a:t>
            </a:r>
            <a:r>
              <a:rPr lang="en-US" altLang="zh-CN" dirty="0"/>
              <a:t>I/O</a:t>
            </a:r>
            <a:r>
              <a:rPr lang="zh-CN" altLang="en-US" dirty="0"/>
              <a:t>输入设备</a:t>
            </a:r>
          </a:p>
        </p:txBody>
      </p:sp>
      <p:sp>
        <p:nvSpPr>
          <p:cNvPr id="4" name="文本占位符 3">
            <a:extLst>
              <a:ext uri="{FF2B5EF4-FFF2-40B4-BE49-F238E27FC236}">
                <a16:creationId xmlns:a16="http://schemas.microsoft.com/office/drawing/2014/main" id="{9F94FDBD-5AD4-4FC3-B2DE-BE7ED0E7C856}"/>
              </a:ext>
            </a:extLst>
          </p:cNvPr>
          <p:cNvSpPr>
            <a:spLocks noGrp="1"/>
          </p:cNvSpPr>
          <p:nvPr>
            <p:ph type="body" sz="quarter" idx="14"/>
          </p:nvPr>
        </p:nvSpPr>
        <p:spPr/>
        <p:txBody>
          <a:bodyPr/>
          <a:lstStyle/>
          <a:p>
            <a:r>
              <a:rPr lang="en-US" altLang="zh-CN" dirty="0"/>
              <a:t>02</a:t>
            </a:r>
            <a:endParaRPr lang="zh-CN" altLang="en-US" dirty="0"/>
          </a:p>
        </p:txBody>
      </p:sp>
      <p:sp>
        <p:nvSpPr>
          <p:cNvPr id="10" name="矩形 36">
            <a:extLst>
              <a:ext uri="{FF2B5EF4-FFF2-40B4-BE49-F238E27FC236}">
                <a16:creationId xmlns:a16="http://schemas.microsoft.com/office/drawing/2014/main" id="{8DE63E9D-BFC2-47C7-8278-A4A61D424424}"/>
              </a:ext>
            </a:extLst>
          </p:cNvPr>
          <p:cNvSpPr>
            <a:spLocks noChangeArrowheads="1"/>
          </p:cNvSpPr>
          <p:nvPr/>
        </p:nvSpPr>
        <p:spPr bwMode="auto">
          <a:xfrm>
            <a:off x="643795" y="853111"/>
            <a:ext cx="11118713" cy="2308324"/>
          </a:xfrm>
          <a:prstGeom prst="rect">
            <a:avLst/>
          </a:prstGeom>
          <a:solidFill>
            <a:srgbClr val="296EA3"/>
          </a:solidFill>
          <a:ln>
            <a:noFill/>
          </a:ln>
        </p:spPr>
        <p:txBody>
          <a:bodyPr wrap="square">
            <a:spAutoFit/>
          </a:bodyPr>
          <a:lstStyle/>
          <a:p>
            <a:pPr>
              <a:lnSpc>
                <a:spcPct val="150000"/>
              </a:lnSpc>
            </a:pPr>
            <a:r>
              <a:rPr lang="en-US" altLang="zh-CN" sz="2400" b="1" dirty="0">
                <a:solidFill>
                  <a:schemeClr val="bg1"/>
                </a:solidFill>
                <a:latin typeface="微软雅黑" panose="020B0503020204020204" pitchFamily="34" charset="-122"/>
                <a:ea typeface="微软雅黑" panose="020B0503020204020204" pitchFamily="34" charset="-122"/>
              </a:rPr>
              <a:t>3.</a:t>
            </a:r>
            <a:r>
              <a:rPr lang="zh-CN" altLang="en-US" sz="2400" b="1" dirty="0">
                <a:solidFill>
                  <a:schemeClr val="bg1"/>
                </a:solidFill>
                <a:latin typeface="微软雅黑" panose="020B0503020204020204" pitchFamily="34" charset="-122"/>
                <a:ea typeface="微软雅黑" panose="020B0503020204020204" pitchFamily="34" charset="-122"/>
              </a:rPr>
              <a:t>扫描仪</a:t>
            </a:r>
            <a:endParaRPr lang="en-US" altLang="zh-CN" sz="24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zh-CN" sz="2400" dirty="0">
                <a:solidFill>
                  <a:schemeClr val="bg1"/>
                </a:solidFill>
                <a:latin typeface="微软雅黑" panose="020B0503020204020204" pitchFamily="34" charset="-122"/>
                <a:ea typeface="微软雅黑" panose="020B0503020204020204" pitchFamily="34" charset="-122"/>
              </a:rPr>
              <a:t>扫描仪（</a:t>
            </a:r>
            <a:r>
              <a:rPr lang="en-US" altLang="zh-CN" sz="2400" dirty="0">
                <a:solidFill>
                  <a:schemeClr val="bg1"/>
                </a:solidFill>
                <a:latin typeface="微软雅黑" panose="020B0503020204020204" pitchFamily="34" charset="-122"/>
                <a:ea typeface="微软雅黑" panose="020B0503020204020204" pitchFamily="34" charset="-122"/>
              </a:rPr>
              <a:t>Scanner</a:t>
            </a:r>
            <a:r>
              <a:rPr lang="zh-CN" altLang="zh-CN" sz="2400" dirty="0">
                <a:solidFill>
                  <a:schemeClr val="bg1"/>
                </a:solidFill>
                <a:latin typeface="微软雅黑" panose="020B0503020204020204" pitchFamily="34" charset="-122"/>
                <a:ea typeface="微软雅黑" panose="020B0503020204020204" pitchFamily="34" charset="-122"/>
              </a:rPr>
              <a:t>），是利用光电技术和数字处理技术，以扫描方式将图形或图像信息转换为数字信号的装置，照片、文本页面、图纸、美术图画、照相底片、菲林软片，甚至纺织品、标牌面板、印制板样品等都可作为扫描对象。</a:t>
            </a:r>
          </a:p>
        </p:txBody>
      </p:sp>
      <p:pic>
        <p:nvPicPr>
          <p:cNvPr id="7" name="图片 6"/>
          <p:cNvPicPr/>
          <p:nvPr/>
        </p:nvPicPr>
        <p:blipFill>
          <a:blip r:embed="rId2" cstate="print">
            <a:extLst>
              <a:ext uri="{28A0092B-C50C-407E-A947-70E740481C1C}">
                <a14:useLocalDpi xmlns:a14="http://schemas.microsoft.com/office/drawing/2010/main" val="0"/>
              </a:ext>
            </a:extLst>
          </a:blip>
          <a:stretch>
            <a:fillRect/>
          </a:stretch>
        </p:blipFill>
        <p:spPr>
          <a:xfrm>
            <a:off x="3823855" y="3529098"/>
            <a:ext cx="4559453" cy="2281498"/>
          </a:xfrm>
          <a:prstGeom prst="rect">
            <a:avLst/>
          </a:prstGeom>
        </p:spPr>
      </p:pic>
    </p:spTree>
    <p:extLst>
      <p:ext uri="{BB962C8B-B14F-4D97-AF65-F5344CB8AC3E}">
        <p14:creationId xmlns:p14="http://schemas.microsoft.com/office/powerpoint/2010/main" val="235234943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21"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heel(8)">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1A007C56-D1F3-46C8-9391-2EB4149DF1B9}"/>
              </a:ext>
            </a:extLst>
          </p:cNvPr>
          <p:cNvSpPr/>
          <p:nvPr/>
        </p:nvSpPr>
        <p:spPr>
          <a:xfrm>
            <a:off x="0" y="0"/>
            <a:ext cx="5438609" cy="6858000"/>
          </a:xfrm>
          <a:prstGeom prst="rect">
            <a:avLst/>
          </a:prstGeom>
          <a:solidFill>
            <a:srgbClr val="296EA3"/>
          </a:solidFill>
          <a:ln>
            <a:solidFill>
              <a:srgbClr val="40A0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FAEFD025-B00E-4D70-825D-D92B79684AFC}"/>
              </a:ext>
            </a:extLst>
          </p:cNvPr>
          <p:cNvSpPr/>
          <p:nvPr/>
        </p:nvSpPr>
        <p:spPr>
          <a:xfrm>
            <a:off x="2731476" y="1284933"/>
            <a:ext cx="9460523" cy="3702903"/>
          </a:xfrm>
          <a:prstGeom prst="rect">
            <a:avLst/>
          </a:prstGeom>
          <a:solidFill>
            <a:schemeClr val="bg1"/>
          </a:solidFill>
          <a:ln>
            <a:solidFill>
              <a:srgbClr val="296EA3"/>
            </a:solidFill>
          </a:ln>
          <a:effectLst>
            <a:reflection blurRad="6350" stA="50000" endA="275" endPos="40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57685779-E262-4F28-B472-BFF5FE118A20}"/>
              </a:ext>
            </a:extLst>
          </p:cNvPr>
          <p:cNvSpPr txBox="1"/>
          <p:nvPr/>
        </p:nvSpPr>
        <p:spPr>
          <a:xfrm>
            <a:off x="5347237" y="1311802"/>
            <a:ext cx="1497526" cy="1569660"/>
          </a:xfrm>
          <a:prstGeom prst="rect">
            <a:avLst/>
          </a:prstGeom>
          <a:noFill/>
        </p:spPr>
        <p:txBody>
          <a:bodyPr wrap="none" rtlCol="0">
            <a:spAutoFit/>
          </a:bodyPr>
          <a:lstStyle/>
          <a:p>
            <a:pPr algn="ctr"/>
            <a:r>
              <a:rPr lang="en-US" altLang="zh-CN" sz="9600" dirty="0">
                <a:solidFill>
                  <a:srgbClr val="296EA3"/>
                </a:solidFill>
                <a:latin typeface="Impact" panose="020B0806030902050204" pitchFamily="34" charset="0"/>
                <a:ea typeface="包图粗黑体" panose="02000800000000000000" pitchFamily="2" charset="-122"/>
              </a:rPr>
              <a:t>03</a:t>
            </a:r>
            <a:endParaRPr lang="zh-CN" altLang="en-US" sz="9600" dirty="0">
              <a:solidFill>
                <a:srgbClr val="296EA3"/>
              </a:solidFill>
              <a:latin typeface="Impact" panose="020B0806030902050204" pitchFamily="34" charset="0"/>
              <a:ea typeface="包图粗黑体" panose="02000800000000000000" pitchFamily="2" charset="-122"/>
            </a:endParaRPr>
          </a:p>
        </p:txBody>
      </p:sp>
      <p:sp>
        <p:nvSpPr>
          <p:cNvPr id="7" name="文本框 6">
            <a:extLst>
              <a:ext uri="{FF2B5EF4-FFF2-40B4-BE49-F238E27FC236}">
                <a16:creationId xmlns:a16="http://schemas.microsoft.com/office/drawing/2014/main" id="{10ABDA53-4F33-499A-B772-76CB480EEE6F}"/>
              </a:ext>
            </a:extLst>
          </p:cNvPr>
          <p:cNvSpPr txBox="1"/>
          <p:nvPr/>
        </p:nvSpPr>
        <p:spPr>
          <a:xfrm>
            <a:off x="2719304" y="2908331"/>
            <a:ext cx="7086598" cy="769441"/>
          </a:xfrm>
          <a:prstGeom prst="rect">
            <a:avLst/>
          </a:prstGeom>
          <a:noFill/>
        </p:spPr>
        <p:txBody>
          <a:bodyPr wrap="square" rtlCol="0">
            <a:spAutoFit/>
            <a:scene3d>
              <a:camera prst="orthographicFront"/>
              <a:lightRig rig="threePt" dir="t"/>
            </a:scene3d>
            <a:sp3d contourW="12700"/>
          </a:bodyPr>
          <a:lstStyle/>
          <a:p>
            <a:pPr algn="ctr"/>
            <a:r>
              <a:rPr lang="zh-CN" altLang="en-US" sz="4400" b="1" dirty="0">
                <a:solidFill>
                  <a:srgbClr val="296EA3"/>
                </a:solidFill>
                <a:latin typeface="微软雅黑" panose="020B0503020204020204" pitchFamily="34" charset="-122"/>
                <a:ea typeface="微软雅黑" panose="020B0503020204020204" pitchFamily="34" charset="-122"/>
              </a:rPr>
              <a:t>认识</a:t>
            </a:r>
            <a:r>
              <a:rPr lang="en-US" altLang="zh-CN" sz="4400" b="1" dirty="0">
                <a:solidFill>
                  <a:srgbClr val="296EA3"/>
                </a:solidFill>
                <a:latin typeface="微软雅黑" panose="020B0503020204020204" pitchFamily="34" charset="-122"/>
                <a:ea typeface="微软雅黑" panose="020B0503020204020204" pitchFamily="34" charset="-122"/>
              </a:rPr>
              <a:t>PS/</a:t>
            </a:r>
            <a:r>
              <a:rPr lang="zh-CN" altLang="en-US" sz="4400" b="1" dirty="0">
                <a:solidFill>
                  <a:srgbClr val="296EA3"/>
                </a:solidFill>
                <a:latin typeface="微软雅黑" panose="020B0503020204020204" pitchFamily="34" charset="-122"/>
                <a:ea typeface="微软雅黑" panose="020B0503020204020204" pitchFamily="34" charset="-122"/>
              </a:rPr>
              <a:t>接口</a:t>
            </a:r>
          </a:p>
        </p:txBody>
      </p:sp>
    </p:spTree>
    <p:extLst>
      <p:ext uri="{BB962C8B-B14F-4D97-AF65-F5344CB8AC3E}">
        <p14:creationId xmlns:p14="http://schemas.microsoft.com/office/powerpoint/2010/main" val="2825099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2" presetClass="entr" presetSubtype="2"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ppt_x</p:attrName>
                                        </p:attrNameLst>
                                      </p:cBhvr>
                                      <p:tavLst>
                                        <p:tav tm="0">
                                          <p:val>
                                            <p:strVal val="#ppt_x+#ppt_w*1.125000"/>
                                          </p:val>
                                        </p:tav>
                                        <p:tav tm="100000">
                                          <p:val>
                                            <p:strVal val="#ppt_x"/>
                                          </p:val>
                                        </p:tav>
                                      </p:tavLst>
                                    </p:anim>
                                    <p:animEffect transition="in" filter="wipe(left)">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68203819-DFC8-4D78-96A3-2636AC5791DA}"/>
              </a:ext>
            </a:extLst>
          </p:cNvPr>
          <p:cNvSpPr>
            <a:spLocks noGrp="1"/>
          </p:cNvSpPr>
          <p:nvPr>
            <p:ph sz="quarter" idx="13"/>
          </p:nvPr>
        </p:nvSpPr>
        <p:spPr/>
        <p:txBody>
          <a:bodyPr/>
          <a:lstStyle/>
          <a:p>
            <a:r>
              <a:rPr lang="zh-CN" altLang="en-US" dirty="0"/>
              <a:t>认识</a:t>
            </a:r>
            <a:r>
              <a:rPr lang="en-US" altLang="zh-CN" dirty="0"/>
              <a:t>PS/2</a:t>
            </a:r>
            <a:r>
              <a:rPr lang="zh-CN" altLang="en-US" dirty="0"/>
              <a:t>接口</a:t>
            </a:r>
          </a:p>
        </p:txBody>
      </p:sp>
      <p:sp>
        <p:nvSpPr>
          <p:cNvPr id="4" name="文本占位符 3">
            <a:extLst>
              <a:ext uri="{FF2B5EF4-FFF2-40B4-BE49-F238E27FC236}">
                <a16:creationId xmlns:a16="http://schemas.microsoft.com/office/drawing/2014/main" id="{9F94FDBD-5AD4-4FC3-B2DE-BE7ED0E7C856}"/>
              </a:ext>
            </a:extLst>
          </p:cNvPr>
          <p:cNvSpPr>
            <a:spLocks noGrp="1"/>
          </p:cNvSpPr>
          <p:nvPr>
            <p:ph type="body" sz="quarter" idx="14"/>
          </p:nvPr>
        </p:nvSpPr>
        <p:spPr/>
        <p:txBody>
          <a:bodyPr/>
          <a:lstStyle/>
          <a:p>
            <a:r>
              <a:rPr lang="en-US" altLang="zh-CN" dirty="0"/>
              <a:t>03</a:t>
            </a:r>
            <a:endParaRPr lang="zh-CN" altLang="en-US" dirty="0"/>
          </a:p>
        </p:txBody>
      </p:sp>
      <p:sp>
        <p:nvSpPr>
          <p:cNvPr id="6" name="矩形 36">
            <a:extLst>
              <a:ext uri="{FF2B5EF4-FFF2-40B4-BE49-F238E27FC236}">
                <a16:creationId xmlns:a16="http://schemas.microsoft.com/office/drawing/2014/main" id="{8DE63E9D-BFC2-47C7-8278-A4A61D424424}"/>
              </a:ext>
            </a:extLst>
          </p:cNvPr>
          <p:cNvSpPr>
            <a:spLocks noChangeArrowheads="1"/>
          </p:cNvSpPr>
          <p:nvPr/>
        </p:nvSpPr>
        <p:spPr bwMode="auto">
          <a:xfrm>
            <a:off x="498764" y="754063"/>
            <a:ext cx="10868449" cy="1135054"/>
          </a:xfrm>
          <a:prstGeom prst="rect">
            <a:avLst/>
          </a:prstGeom>
          <a:solidFill>
            <a:srgbClr val="296EA3"/>
          </a:solidFill>
          <a:ln>
            <a:noFill/>
          </a:ln>
        </p:spPr>
        <p:txBody>
          <a:bodyPr wrap="square">
            <a:spAutoFit/>
          </a:bodyPr>
          <a:lstStyle/>
          <a:p>
            <a:pPr>
              <a:lnSpc>
                <a:spcPct val="150000"/>
              </a:lnSpc>
            </a:pPr>
            <a:r>
              <a:rPr lang="en-US" altLang="zh-CN" sz="2400" dirty="0">
                <a:solidFill>
                  <a:schemeClr val="bg1"/>
                </a:solidFill>
                <a:latin typeface="微软雅黑" panose="020B0503020204020204" pitchFamily="34" charset="-122"/>
                <a:ea typeface="微软雅黑" panose="020B0503020204020204" pitchFamily="34" charset="-122"/>
              </a:rPr>
              <a:t> PS/2</a:t>
            </a:r>
            <a:r>
              <a:rPr lang="zh-CN" altLang="en-US" sz="2400" dirty="0">
                <a:solidFill>
                  <a:schemeClr val="bg1"/>
                </a:solidFill>
                <a:latin typeface="微软雅黑" panose="020B0503020204020204" pitchFamily="34" charset="-122"/>
                <a:ea typeface="微软雅黑" panose="020B0503020204020204" pitchFamily="34" charset="-122"/>
              </a:rPr>
              <a:t>接口是输入装置接口，而不是传输接口。所以</a:t>
            </a:r>
            <a:r>
              <a:rPr lang="en-US" altLang="zh-CN" sz="2400" dirty="0">
                <a:solidFill>
                  <a:schemeClr val="bg1"/>
                </a:solidFill>
                <a:latin typeface="微软雅黑" panose="020B0503020204020204" pitchFamily="34" charset="-122"/>
                <a:ea typeface="微软雅黑" panose="020B0503020204020204" pitchFamily="34" charset="-122"/>
              </a:rPr>
              <a:t>PS2</a:t>
            </a:r>
            <a:r>
              <a:rPr lang="zh-CN" altLang="en-US" sz="2400" dirty="0">
                <a:solidFill>
                  <a:schemeClr val="bg1"/>
                </a:solidFill>
                <a:latin typeface="微软雅黑" panose="020B0503020204020204" pitchFamily="34" charset="-122"/>
                <a:ea typeface="微软雅黑" panose="020B0503020204020204" pitchFamily="34" charset="-122"/>
              </a:rPr>
              <a:t>口根本没有传输速率的概念，只有扫描速率。</a:t>
            </a:r>
            <a:r>
              <a:rPr lang="en-US" altLang="zh-CN" sz="2400" dirty="0">
                <a:solidFill>
                  <a:schemeClr val="bg1"/>
                </a:solidFill>
                <a:latin typeface="微软雅黑" panose="020B0503020204020204" pitchFamily="34" charset="-122"/>
                <a:ea typeface="微软雅黑" panose="020B0503020204020204" pitchFamily="34" charset="-122"/>
              </a:rPr>
              <a:t>PS/2</a:t>
            </a:r>
            <a:r>
              <a:rPr lang="zh-CN" altLang="en-US" sz="2400" dirty="0">
                <a:solidFill>
                  <a:schemeClr val="bg1"/>
                </a:solidFill>
                <a:latin typeface="微软雅黑" panose="020B0503020204020204" pitchFamily="34" charset="-122"/>
                <a:ea typeface="微软雅黑" panose="020B0503020204020204" pitchFamily="34" charset="-122"/>
              </a:rPr>
              <a:t>接口不支持热插拔，强行带电插拔有可能烧毁主板。</a:t>
            </a:r>
          </a:p>
        </p:txBody>
      </p:sp>
      <p:pic>
        <p:nvPicPr>
          <p:cNvPr id="7" name="图片 6"/>
          <p:cNvPicPr>
            <a:picLocks noChangeAspect="1"/>
          </p:cNvPicPr>
          <p:nvPr/>
        </p:nvPicPr>
        <p:blipFill rotWithShape="1">
          <a:blip r:embed="rId2"/>
          <a:srcRect r="6781"/>
          <a:stretch/>
        </p:blipFill>
        <p:spPr>
          <a:xfrm>
            <a:off x="3071631" y="2322813"/>
            <a:ext cx="3604474" cy="3504762"/>
          </a:xfrm>
          <a:prstGeom prst="rect">
            <a:avLst/>
          </a:prstGeom>
          <a:ln>
            <a:solidFill>
              <a:schemeClr val="bg1">
                <a:lumMod val="75000"/>
              </a:schemeClr>
            </a:solidFill>
          </a:ln>
        </p:spPr>
      </p:pic>
      <p:sp>
        <p:nvSpPr>
          <p:cNvPr id="14" name="爆炸形 2 13"/>
          <p:cNvSpPr/>
          <p:nvPr/>
        </p:nvSpPr>
        <p:spPr>
          <a:xfrm>
            <a:off x="6928464" y="4436263"/>
            <a:ext cx="1805489" cy="698269"/>
          </a:xfrm>
          <a:prstGeom prst="irregularSeal2">
            <a:avLst/>
          </a:prstGeom>
          <a:solidFill>
            <a:srgbClr val="1380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FF00"/>
                </a:solidFill>
                <a:latin typeface="微软雅黑" panose="020B0503020204020204" pitchFamily="34" charset="-122"/>
                <a:ea typeface="微软雅黑" panose="020B0503020204020204" pitchFamily="34" charset="-122"/>
              </a:rPr>
              <a:t>键盘</a:t>
            </a:r>
          </a:p>
        </p:txBody>
      </p:sp>
      <p:sp>
        <p:nvSpPr>
          <p:cNvPr id="15" name="爆炸形 2 14"/>
          <p:cNvSpPr/>
          <p:nvPr/>
        </p:nvSpPr>
        <p:spPr>
          <a:xfrm>
            <a:off x="6928465" y="2909245"/>
            <a:ext cx="1805489" cy="698269"/>
          </a:xfrm>
          <a:prstGeom prst="irregularSeal2">
            <a:avLst/>
          </a:prstGeom>
          <a:solidFill>
            <a:srgbClr val="1380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FF00"/>
                </a:solidFill>
                <a:latin typeface="微软雅黑" panose="020B0503020204020204" pitchFamily="34" charset="-122"/>
                <a:ea typeface="微软雅黑" panose="020B0503020204020204" pitchFamily="34" charset="-122"/>
              </a:rPr>
              <a:t>鼠标</a:t>
            </a:r>
          </a:p>
        </p:txBody>
      </p:sp>
    </p:spTree>
    <p:extLst>
      <p:ext uri="{BB962C8B-B14F-4D97-AF65-F5344CB8AC3E}">
        <p14:creationId xmlns:p14="http://schemas.microsoft.com/office/powerpoint/2010/main" val="161379060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14" presetClass="entr" presetSubtype="1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randombar(horizontal)">
                                      <p:cBhvr>
                                        <p:cTn id="14" dur="500"/>
                                        <p:tgtEl>
                                          <p:spTgt spid="15"/>
                                        </p:tgtEl>
                                      </p:cBhvr>
                                    </p:animEffect>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randombar(horizontal)">
                                      <p:cBhvr>
                                        <p:cTn id="1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autoUpdateAnimBg="0"/>
      <p:bldP spid="14" grpId="0" animBg="1"/>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1A007C56-D1F3-46C8-9391-2EB4149DF1B9}"/>
              </a:ext>
            </a:extLst>
          </p:cNvPr>
          <p:cNvSpPr/>
          <p:nvPr/>
        </p:nvSpPr>
        <p:spPr>
          <a:xfrm>
            <a:off x="0" y="0"/>
            <a:ext cx="5438609" cy="6858000"/>
          </a:xfrm>
          <a:prstGeom prst="rect">
            <a:avLst/>
          </a:prstGeom>
          <a:solidFill>
            <a:srgbClr val="296EA3"/>
          </a:solidFill>
          <a:ln>
            <a:solidFill>
              <a:srgbClr val="40A0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FAEFD025-B00E-4D70-825D-D92B79684AFC}"/>
              </a:ext>
            </a:extLst>
          </p:cNvPr>
          <p:cNvSpPr/>
          <p:nvPr/>
        </p:nvSpPr>
        <p:spPr>
          <a:xfrm>
            <a:off x="2731477" y="1311802"/>
            <a:ext cx="9460523" cy="3702903"/>
          </a:xfrm>
          <a:prstGeom prst="rect">
            <a:avLst/>
          </a:prstGeom>
          <a:solidFill>
            <a:schemeClr val="bg1"/>
          </a:solidFill>
          <a:ln>
            <a:solidFill>
              <a:srgbClr val="296EA3"/>
            </a:solidFill>
          </a:ln>
          <a:effectLst>
            <a:reflection blurRad="6350" stA="50000" endA="275" endPos="40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57685779-E262-4F28-B472-BFF5FE118A20}"/>
              </a:ext>
            </a:extLst>
          </p:cNvPr>
          <p:cNvSpPr txBox="1"/>
          <p:nvPr/>
        </p:nvSpPr>
        <p:spPr>
          <a:xfrm>
            <a:off x="5365671" y="1311802"/>
            <a:ext cx="1460657" cy="1569660"/>
          </a:xfrm>
          <a:prstGeom prst="rect">
            <a:avLst/>
          </a:prstGeom>
          <a:noFill/>
        </p:spPr>
        <p:txBody>
          <a:bodyPr wrap="none" rtlCol="0">
            <a:spAutoFit/>
          </a:bodyPr>
          <a:lstStyle/>
          <a:p>
            <a:pPr algn="ctr"/>
            <a:r>
              <a:rPr lang="en-US" altLang="zh-CN" sz="9600" dirty="0">
                <a:solidFill>
                  <a:srgbClr val="296EA3"/>
                </a:solidFill>
                <a:latin typeface="Impact" panose="020B0806030902050204" pitchFamily="34" charset="0"/>
                <a:ea typeface="包图粗黑体" panose="02000800000000000000" pitchFamily="2" charset="-122"/>
              </a:rPr>
              <a:t>04</a:t>
            </a:r>
            <a:endParaRPr lang="zh-CN" altLang="en-US" sz="9600" dirty="0">
              <a:solidFill>
                <a:srgbClr val="296EA3"/>
              </a:solidFill>
              <a:latin typeface="Impact" panose="020B0806030902050204" pitchFamily="34" charset="0"/>
              <a:ea typeface="包图粗黑体" panose="02000800000000000000" pitchFamily="2" charset="-122"/>
            </a:endParaRPr>
          </a:p>
        </p:txBody>
      </p:sp>
      <p:sp>
        <p:nvSpPr>
          <p:cNvPr id="7" name="文本框 6">
            <a:extLst>
              <a:ext uri="{FF2B5EF4-FFF2-40B4-BE49-F238E27FC236}">
                <a16:creationId xmlns:a16="http://schemas.microsoft.com/office/drawing/2014/main" id="{10ABDA53-4F33-499A-B772-76CB480EEE6F}"/>
              </a:ext>
            </a:extLst>
          </p:cNvPr>
          <p:cNvSpPr txBox="1"/>
          <p:nvPr/>
        </p:nvSpPr>
        <p:spPr>
          <a:xfrm>
            <a:off x="2552701" y="2886572"/>
            <a:ext cx="7086598" cy="769441"/>
          </a:xfrm>
          <a:prstGeom prst="rect">
            <a:avLst/>
          </a:prstGeom>
          <a:noFill/>
        </p:spPr>
        <p:txBody>
          <a:bodyPr wrap="square" rtlCol="0">
            <a:spAutoFit/>
            <a:scene3d>
              <a:camera prst="orthographicFront"/>
              <a:lightRig rig="threePt" dir="t"/>
            </a:scene3d>
            <a:sp3d contourW="12700"/>
          </a:bodyPr>
          <a:lstStyle/>
          <a:p>
            <a:pPr algn="ctr"/>
            <a:r>
              <a:rPr lang="zh-CN" altLang="en-US" sz="4400" b="1" dirty="0">
                <a:solidFill>
                  <a:srgbClr val="296EA3"/>
                </a:solidFill>
                <a:latin typeface="微软雅黑" panose="020B0503020204020204" pitchFamily="34" charset="-122"/>
                <a:ea typeface="微软雅黑" panose="020B0503020204020204" pitchFamily="34" charset="-122"/>
              </a:rPr>
              <a:t>认识显示器接口</a:t>
            </a:r>
          </a:p>
        </p:txBody>
      </p:sp>
    </p:spTree>
    <p:extLst>
      <p:ext uri="{BB962C8B-B14F-4D97-AF65-F5344CB8AC3E}">
        <p14:creationId xmlns:p14="http://schemas.microsoft.com/office/powerpoint/2010/main" val="4176912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2" presetClass="entr" presetSubtype="2"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ppt_x</p:attrName>
                                        </p:attrNameLst>
                                      </p:cBhvr>
                                      <p:tavLst>
                                        <p:tav tm="0">
                                          <p:val>
                                            <p:strVal val="#ppt_x+#ppt_w*1.125000"/>
                                          </p:val>
                                        </p:tav>
                                        <p:tav tm="100000">
                                          <p:val>
                                            <p:strVal val="#ppt_x"/>
                                          </p:val>
                                        </p:tav>
                                      </p:tavLst>
                                    </p:anim>
                                    <p:animEffect transition="in" filter="wipe(left)">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68203819-DFC8-4D78-96A3-2636AC5791DA}"/>
              </a:ext>
            </a:extLst>
          </p:cNvPr>
          <p:cNvSpPr>
            <a:spLocks noGrp="1"/>
          </p:cNvSpPr>
          <p:nvPr>
            <p:ph sz="quarter" idx="13"/>
          </p:nvPr>
        </p:nvSpPr>
        <p:spPr/>
        <p:txBody>
          <a:bodyPr/>
          <a:lstStyle/>
          <a:p>
            <a:r>
              <a:rPr lang="zh-CN" altLang="en-US" dirty="0"/>
              <a:t>认识显示器接口</a:t>
            </a:r>
          </a:p>
        </p:txBody>
      </p:sp>
      <p:sp>
        <p:nvSpPr>
          <p:cNvPr id="4" name="文本占位符 3">
            <a:extLst>
              <a:ext uri="{FF2B5EF4-FFF2-40B4-BE49-F238E27FC236}">
                <a16:creationId xmlns:a16="http://schemas.microsoft.com/office/drawing/2014/main" id="{9F94FDBD-5AD4-4FC3-B2DE-BE7ED0E7C856}"/>
              </a:ext>
            </a:extLst>
          </p:cNvPr>
          <p:cNvSpPr>
            <a:spLocks noGrp="1"/>
          </p:cNvSpPr>
          <p:nvPr>
            <p:ph type="body" sz="quarter" idx="14"/>
          </p:nvPr>
        </p:nvSpPr>
        <p:spPr/>
        <p:txBody>
          <a:bodyPr/>
          <a:lstStyle/>
          <a:p>
            <a:r>
              <a:rPr lang="en-US" altLang="zh-CN" dirty="0"/>
              <a:t>04</a:t>
            </a:r>
            <a:endParaRPr lang="zh-CN" altLang="en-US" dirty="0"/>
          </a:p>
        </p:txBody>
      </p:sp>
      <p:sp>
        <p:nvSpPr>
          <p:cNvPr id="6" name="矩形 36">
            <a:extLst>
              <a:ext uri="{FF2B5EF4-FFF2-40B4-BE49-F238E27FC236}">
                <a16:creationId xmlns:a16="http://schemas.microsoft.com/office/drawing/2014/main" id="{8DE63E9D-BFC2-47C7-8278-A4A61D424424}"/>
              </a:ext>
            </a:extLst>
          </p:cNvPr>
          <p:cNvSpPr>
            <a:spLocks noChangeArrowheads="1"/>
          </p:cNvSpPr>
          <p:nvPr/>
        </p:nvSpPr>
        <p:spPr bwMode="auto">
          <a:xfrm>
            <a:off x="440574" y="894673"/>
            <a:ext cx="10868449" cy="1135054"/>
          </a:xfrm>
          <a:prstGeom prst="rect">
            <a:avLst/>
          </a:prstGeom>
          <a:solidFill>
            <a:srgbClr val="296EA3"/>
          </a:solidFill>
          <a:ln>
            <a:noFill/>
          </a:ln>
        </p:spPr>
        <p:txBody>
          <a:bodyPr wrap="square">
            <a:spAutoFit/>
          </a:bodyPr>
          <a:lstStyle/>
          <a:p>
            <a:pPr>
              <a:lnSpc>
                <a:spcPct val="150000"/>
              </a:lnSpc>
            </a:pPr>
            <a:r>
              <a:rPr lang="zh-CN" altLang="en-US" sz="2400" dirty="0">
                <a:solidFill>
                  <a:schemeClr val="bg1"/>
                </a:solidFill>
                <a:latin typeface="微软雅黑" panose="020B0503020204020204" pitchFamily="34" charset="-122"/>
                <a:ea typeface="微软雅黑" panose="020B0503020204020204" pitchFamily="34" charset="-122"/>
              </a:rPr>
              <a:t>    显示器接口，</a:t>
            </a:r>
            <a:r>
              <a:rPr lang="zh-CN" altLang="zh-CN" sz="2400" dirty="0">
                <a:solidFill>
                  <a:schemeClr val="bg1"/>
                </a:solidFill>
                <a:latin typeface="微软雅黑" panose="020B0503020204020204" pitchFamily="34" charset="-122"/>
                <a:ea typeface="微软雅黑" panose="020B0503020204020204" pitchFamily="34" charset="-122"/>
              </a:rPr>
              <a:t>目前主流液晶显示器视频接口主要有两种模式，分别是</a:t>
            </a:r>
            <a:r>
              <a:rPr lang="en-US" altLang="zh-CN" sz="2400" b="1" dirty="0">
                <a:solidFill>
                  <a:srgbClr val="FFFF00"/>
                </a:solidFill>
                <a:latin typeface="微软雅黑" panose="020B0503020204020204" pitchFamily="34" charset="-122"/>
                <a:ea typeface="微软雅黑" panose="020B0503020204020204" pitchFamily="34" charset="-122"/>
              </a:rPr>
              <a:t>HDMI</a:t>
            </a:r>
            <a:r>
              <a:rPr lang="zh-CN" altLang="zh-CN" sz="2400" b="1" dirty="0">
                <a:solidFill>
                  <a:srgbClr val="FFFF00"/>
                </a:solidFill>
                <a:latin typeface="微软雅黑" panose="020B0503020204020204" pitchFamily="34" charset="-122"/>
                <a:ea typeface="微软雅黑" panose="020B0503020204020204" pitchFamily="34" charset="-122"/>
              </a:rPr>
              <a:t>接口，</a:t>
            </a:r>
            <a:r>
              <a:rPr lang="en-US" altLang="zh-CN" sz="2400" b="1" dirty="0">
                <a:solidFill>
                  <a:srgbClr val="FFFF00"/>
                </a:solidFill>
                <a:latin typeface="微软雅黑" panose="020B0503020204020204" pitchFamily="34" charset="-122"/>
                <a:ea typeface="微软雅黑" panose="020B0503020204020204" pitchFamily="34" charset="-122"/>
              </a:rPr>
              <a:t>D-Sub</a:t>
            </a:r>
            <a:r>
              <a:rPr lang="zh-CN" altLang="zh-CN" sz="2400" b="1" dirty="0">
                <a:solidFill>
                  <a:srgbClr val="FFFF00"/>
                </a:solidFill>
                <a:latin typeface="微软雅黑" panose="020B0503020204020204" pitchFamily="34" charset="-122"/>
                <a:ea typeface="微软雅黑" panose="020B0503020204020204" pitchFamily="34" charset="-122"/>
              </a:rPr>
              <a:t>接口</a:t>
            </a:r>
            <a:r>
              <a:rPr lang="zh-CN" altLang="en-US" sz="2400" dirty="0">
                <a:solidFill>
                  <a:schemeClr val="bg1"/>
                </a:solidFill>
                <a:latin typeface="微软雅黑" panose="020B0503020204020204" pitchFamily="34" charset="-122"/>
                <a:ea typeface="微软雅黑" panose="020B0503020204020204" pitchFamily="34" charset="-122"/>
              </a:rPr>
              <a:t>。</a:t>
            </a:r>
          </a:p>
        </p:txBody>
      </p:sp>
      <p:pic>
        <p:nvPicPr>
          <p:cNvPr id="8" name="图片 7"/>
          <p:cNvPicPr/>
          <p:nvPr/>
        </p:nvPicPr>
        <p:blipFill>
          <a:blip r:embed="rId2"/>
          <a:stretch>
            <a:fillRect/>
          </a:stretch>
        </p:blipFill>
        <p:spPr>
          <a:xfrm>
            <a:off x="2543695" y="2636866"/>
            <a:ext cx="7161790" cy="2650028"/>
          </a:xfrm>
          <a:prstGeom prst="rect">
            <a:avLst/>
          </a:prstGeom>
        </p:spPr>
      </p:pic>
    </p:spTree>
    <p:extLst>
      <p:ext uri="{BB962C8B-B14F-4D97-AF65-F5344CB8AC3E}">
        <p14:creationId xmlns:p14="http://schemas.microsoft.com/office/powerpoint/2010/main" val="128339697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1A007C56-D1F3-46C8-9391-2EB4149DF1B9}"/>
              </a:ext>
            </a:extLst>
          </p:cNvPr>
          <p:cNvSpPr/>
          <p:nvPr/>
        </p:nvSpPr>
        <p:spPr>
          <a:xfrm>
            <a:off x="0" y="0"/>
            <a:ext cx="5438609" cy="6858000"/>
          </a:xfrm>
          <a:prstGeom prst="rect">
            <a:avLst/>
          </a:prstGeom>
          <a:solidFill>
            <a:srgbClr val="296EA3"/>
          </a:solidFill>
          <a:ln>
            <a:solidFill>
              <a:srgbClr val="40A0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FAEFD025-B00E-4D70-825D-D92B79684AFC}"/>
              </a:ext>
            </a:extLst>
          </p:cNvPr>
          <p:cNvSpPr/>
          <p:nvPr/>
        </p:nvSpPr>
        <p:spPr>
          <a:xfrm>
            <a:off x="2731476" y="1284933"/>
            <a:ext cx="9460523" cy="3702903"/>
          </a:xfrm>
          <a:prstGeom prst="rect">
            <a:avLst/>
          </a:prstGeom>
          <a:solidFill>
            <a:schemeClr val="bg1"/>
          </a:solidFill>
          <a:ln>
            <a:solidFill>
              <a:srgbClr val="296EA3"/>
            </a:solidFill>
          </a:ln>
          <a:effectLst>
            <a:reflection blurRad="6350" stA="50000" endA="275" endPos="40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57685779-E262-4F28-B472-BFF5FE118A20}"/>
              </a:ext>
            </a:extLst>
          </p:cNvPr>
          <p:cNvSpPr txBox="1"/>
          <p:nvPr/>
        </p:nvSpPr>
        <p:spPr>
          <a:xfrm>
            <a:off x="5343229" y="1311802"/>
            <a:ext cx="1505541" cy="1569660"/>
          </a:xfrm>
          <a:prstGeom prst="rect">
            <a:avLst/>
          </a:prstGeom>
          <a:noFill/>
        </p:spPr>
        <p:txBody>
          <a:bodyPr wrap="none" rtlCol="0">
            <a:spAutoFit/>
          </a:bodyPr>
          <a:lstStyle/>
          <a:p>
            <a:pPr algn="ctr"/>
            <a:r>
              <a:rPr lang="en-US" altLang="zh-CN" sz="9600" dirty="0">
                <a:solidFill>
                  <a:srgbClr val="296EA3"/>
                </a:solidFill>
                <a:latin typeface="Impact" panose="020B0806030902050204" pitchFamily="34" charset="0"/>
                <a:ea typeface="包图粗黑体" panose="02000800000000000000" pitchFamily="2" charset="-122"/>
              </a:rPr>
              <a:t>05</a:t>
            </a:r>
            <a:endParaRPr lang="zh-CN" altLang="en-US" sz="9600" dirty="0">
              <a:solidFill>
                <a:srgbClr val="296EA3"/>
              </a:solidFill>
              <a:latin typeface="Impact" panose="020B0806030902050204" pitchFamily="34" charset="0"/>
              <a:ea typeface="包图粗黑体" panose="02000800000000000000" pitchFamily="2" charset="-122"/>
            </a:endParaRPr>
          </a:p>
        </p:txBody>
      </p:sp>
      <p:sp>
        <p:nvSpPr>
          <p:cNvPr id="7" name="文本框 6">
            <a:extLst>
              <a:ext uri="{FF2B5EF4-FFF2-40B4-BE49-F238E27FC236}">
                <a16:creationId xmlns:a16="http://schemas.microsoft.com/office/drawing/2014/main" id="{10ABDA53-4F33-499A-B772-76CB480EEE6F}"/>
              </a:ext>
            </a:extLst>
          </p:cNvPr>
          <p:cNvSpPr txBox="1"/>
          <p:nvPr/>
        </p:nvSpPr>
        <p:spPr>
          <a:xfrm>
            <a:off x="2731476" y="2908331"/>
            <a:ext cx="7086598" cy="769441"/>
          </a:xfrm>
          <a:prstGeom prst="rect">
            <a:avLst/>
          </a:prstGeom>
          <a:noFill/>
        </p:spPr>
        <p:txBody>
          <a:bodyPr wrap="square" rtlCol="0">
            <a:spAutoFit/>
            <a:scene3d>
              <a:camera prst="orthographicFront"/>
              <a:lightRig rig="threePt" dir="t"/>
            </a:scene3d>
            <a:sp3d contourW="12700"/>
          </a:bodyPr>
          <a:lstStyle/>
          <a:p>
            <a:pPr algn="ctr"/>
            <a:r>
              <a:rPr lang="zh-CN" altLang="en-US" sz="4400" b="1" dirty="0">
                <a:solidFill>
                  <a:srgbClr val="296EA3"/>
                </a:solidFill>
                <a:latin typeface="微软雅黑" panose="020B0503020204020204" pitchFamily="34" charset="-122"/>
                <a:ea typeface="微软雅黑" panose="020B0503020204020204" pitchFamily="34" charset="-122"/>
              </a:rPr>
              <a:t>安装显卡</a:t>
            </a:r>
          </a:p>
        </p:txBody>
      </p:sp>
    </p:spTree>
    <p:extLst>
      <p:ext uri="{BB962C8B-B14F-4D97-AF65-F5344CB8AC3E}">
        <p14:creationId xmlns:p14="http://schemas.microsoft.com/office/powerpoint/2010/main" val="510285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2" presetClass="entr" presetSubtype="2"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ppt_x</p:attrName>
                                        </p:attrNameLst>
                                      </p:cBhvr>
                                      <p:tavLst>
                                        <p:tav tm="0">
                                          <p:val>
                                            <p:strVal val="#ppt_x+#ppt_w*1.125000"/>
                                          </p:val>
                                        </p:tav>
                                        <p:tav tm="100000">
                                          <p:val>
                                            <p:strVal val="#ppt_x"/>
                                          </p:val>
                                        </p:tav>
                                      </p:tavLst>
                                    </p:anim>
                                    <p:animEffect transition="in" filter="wipe(left)">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0C400FA2-CD28-4509-B35C-2860ABABF334}"/>
              </a:ext>
            </a:extLst>
          </p:cNvPr>
          <p:cNvSpPr>
            <a:spLocks noGrp="1"/>
          </p:cNvSpPr>
          <p:nvPr>
            <p:ph sz="quarter" idx="13"/>
          </p:nvPr>
        </p:nvSpPr>
        <p:spPr/>
        <p:txBody>
          <a:bodyPr/>
          <a:lstStyle/>
          <a:p>
            <a:r>
              <a:rPr lang="zh-CN" altLang="en-US" dirty="0"/>
              <a:t>安装显卡</a:t>
            </a:r>
          </a:p>
        </p:txBody>
      </p:sp>
      <p:sp>
        <p:nvSpPr>
          <p:cNvPr id="3" name="文本占位符 2">
            <a:extLst>
              <a:ext uri="{FF2B5EF4-FFF2-40B4-BE49-F238E27FC236}">
                <a16:creationId xmlns:a16="http://schemas.microsoft.com/office/drawing/2014/main" id="{23028F8C-748B-41E8-9976-3EC46F40DAB1}"/>
              </a:ext>
            </a:extLst>
          </p:cNvPr>
          <p:cNvSpPr>
            <a:spLocks noGrp="1"/>
          </p:cNvSpPr>
          <p:nvPr>
            <p:ph type="body" sz="quarter" idx="14"/>
          </p:nvPr>
        </p:nvSpPr>
        <p:spPr/>
        <p:txBody>
          <a:bodyPr/>
          <a:lstStyle/>
          <a:p>
            <a:r>
              <a:rPr lang="en-US" altLang="zh-CN" dirty="0"/>
              <a:t>05</a:t>
            </a:r>
            <a:endParaRPr lang="zh-CN" altLang="en-US" dirty="0"/>
          </a:p>
        </p:txBody>
      </p:sp>
      <p:sp>
        <p:nvSpPr>
          <p:cNvPr id="11" name="矩形 48"/>
          <p:cNvSpPr>
            <a:spLocks noChangeArrowheads="1"/>
          </p:cNvSpPr>
          <p:nvPr/>
        </p:nvSpPr>
        <p:spPr bwMode="auto">
          <a:xfrm>
            <a:off x="548640" y="1000072"/>
            <a:ext cx="11247120" cy="1200329"/>
          </a:xfrm>
          <a:prstGeom prst="rect">
            <a:avLst/>
          </a:prstGeom>
          <a:solidFill>
            <a:srgbClr val="296EA3"/>
          </a:solidFill>
          <a:ln>
            <a:noFill/>
          </a:ln>
        </p:spPr>
        <p:txBody>
          <a:bodyPr wrap="square">
            <a:spAutoFit/>
          </a:bodyPr>
          <a:lstStyle/>
          <a:p>
            <a:pPr>
              <a:lnSpc>
                <a:spcPct val="150000"/>
              </a:lnSpc>
            </a:pPr>
            <a:r>
              <a:rPr lang="zh-CN" altLang="zh-CN" sz="2400" dirty="0">
                <a:solidFill>
                  <a:schemeClr val="bg1"/>
                </a:solidFill>
                <a:latin typeface="微软雅黑" panose="020B0503020204020204" pitchFamily="34" charset="-122"/>
                <a:ea typeface="微软雅黑" panose="020B0503020204020204" pitchFamily="34" charset="-122"/>
              </a:rPr>
              <a:t>对准主板上的</a:t>
            </a:r>
            <a:r>
              <a:rPr lang="en-US" altLang="zh-CN" sz="2400" dirty="0">
                <a:solidFill>
                  <a:schemeClr val="bg1"/>
                </a:solidFill>
                <a:latin typeface="微软雅黑" panose="020B0503020204020204" pitchFamily="34" charset="-122"/>
                <a:ea typeface="微软雅黑" panose="020B0503020204020204" pitchFamily="34" charset="-122"/>
              </a:rPr>
              <a:t>PCI-E</a:t>
            </a:r>
            <a:r>
              <a:rPr lang="zh-CN" altLang="zh-CN" sz="2400" dirty="0">
                <a:solidFill>
                  <a:schemeClr val="bg1"/>
                </a:solidFill>
                <a:latin typeface="微软雅黑" panose="020B0503020204020204" pitchFamily="34" charset="-122"/>
                <a:ea typeface="微软雅黑" panose="020B0503020204020204" pitchFamily="34" charset="-122"/>
              </a:rPr>
              <a:t>插槽后插稳，用螺丝钉与主板固定即可，一些显卡还需要插上辅助供电才能正常运行</a:t>
            </a:r>
            <a:r>
              <a:rPr lang="zh-CN" altLang="en-US" sz="2400" dirty="0">
                <a:solidFill>
                  <a:schemeClr val="bg1"/>
                </a:solidFill>
                <a:latin typeface="微软雅黑" panose="020B0503020204020204" pitchFamily="34" charset="-122"/>
                <a:ea typeface="微软雅黑" panose="020B0503020204020204" pitchFamily="34" charset="-122"/>
              </a:rPr>
              <a:t>，</a:t>
            </a:r>
            <a:r>
              <a:rPr lang="zh-CN" altLang="zh-CN" sz="2400" dirty="0">
                <a:solidFill>
                  <a:schemeClr val="bg1"/>
                </a:solidFill>
                <a:latin typeface="微软雅黑" panose="020B0503020204020204" pitchFamily="34" charset="-122"/>
                <a:ea typeface="微软雅黑" panose="020B0503020204020204" pitchFamily="34" charset="-122"/>
              </a:rPr>
              <a:t>如</a:t>
            </a:r>
            <a:r>
              <a:rPr lang="zh-CN" altLang="en-US" sz="2400" dirty="0">
                <a:solidFill>
                  <a:schemeClr val="bg1"/>
                </a:solidFill>
                <a:latin typeface="微软雅黑" panose="020B0503020204020204" pitchFamily="34" charset="-122"/>
                <a:ea typeface="微软雅黑" panose="020B0503020204020204" pitchFamily="34" charset="-122"/>
              </a:rPr>
              <a:t>下</a:t>
            </a:r>
            <a:r>
              <a:rPr lang="zh-CN" altLang="zh-CN" sz="2400" dirty="0">
                <a:solidFill>
                  <a:schemeClr val="bg1"/>
                </a:solidFill>
                <a:latin typeface="微软雅黑" panose="020B0503020204020204" pitchFamily="34" charset="-122"/>
                <a:ea typeface="微软雅黑" panose="020B0503020204020204" pitchFamily="34" charset="-122"/>
              </a:rPr>
              <a:t>图所示。</a:t>
            </a:r>
          </a:p>
        </p:txBody>
      </p:sp>
      <p:pic>
        <p:nvPicPr>
          <p:cNvPr id="7" name="图片 6"/>
          <p:cNvPicPr/>
          <p:nvPr/>
        </p:nvPicPr>
        <p:blipFill>
          <a:blip r:embed="rId2" cstate="print">
            <a:extLst>
              <a:ext uri="{28A0092B-C50C-407E-A947-70E740481C1C}">
                <a14:useLocalDpi xmlns:a14="http://schemas.microsoft.com/office/drawing/2010/main" val="0"/>
              </a:ext>
            </a:extLst>
          </a:blip>
          <a:stretch>
            <a:fillRect/>
          </a:stretch>
        </p:blipFill>
        <p:spPr>
          <a:xfrm>
            <a:off x="3232465" y="2647740"/>
            <a:ext cx="5633434" cy="2804333"/>
          </a:xfrm>
          <a:prstGeom prst="rect">
            <a:avLst/>
          </a:prstGeom>
        </p:spPr>
      </p:pic>
    </p:spTree>
    <p:extLst>
      <p:ext uri="{BB962C8B-B14F-4D97-AF65-F5344CB8AC3E}">
        <p14:creationId xmlns:p14="http://schemas.microsoft.com/office/powerpoint/2010/main" val="416438570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750"/>
                                        <p:tgtEl>
                                          <p:spTgt spid="11"/>
                                        </p:tgtEl>
                                      </p:cBhvr>
                                    </p:animEffect>
                                  </p:childTnLst>
                                </p:cTn>
                              </p:par>
                            </p:childTnLst>
                          </p:cTn>
                        </p:par>
                        <p:par>
                          <p:cTn id="8" fill="hold">
                            <p:stCondLst>
                              <p:cond delay="750"/>
                            </p:stCondLst>
                            <p:childTnLst>
                              <p:par>
                                <p:cTn id="9" presetID="14"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randombar(horizontal)">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55EB95E4-31F4-4CC1-9E84-7FF90C4283E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1717" t="1167" r="36095" b="14783"/>
          <a:stretch/>
        </p:blipFill>
        <p:spPr>
          <a:xfrm>
            <a:off x="0" y="0"/>
            <a:ext cx="5143500" cy="6858000"/>
          </a:xfrm>
          <a:prstGeom prst="rect">
            <a:avLst/>
          </a:prstGeom>
        </p:spPr>
      </p:pic>
      <p:sp>
        <p:nvSpPr>
          <p:cNvPr id="5" name="矩形 4">
            <a:extLst>
              <a:ext uri="{FF2B5EF4-FFF2-40B4-BE49-F238E27FC236}">
                <a16:creationId xmlns:a16="http://schemas.microsoft.com/office/drawing/2014/main" id="{8A0F723E-0201-4AE2-945D-62FFF38C56AB}"/>
              </a:ext>
            </a:extLst>
          </p:cNvPr>
          <p:cNvSpPr/>
          <p:nvPr/>
        </p:nvSpPr>
        <p:spPr>
          <a:xfrm>
            <a:off x="-14288" y="2495550"/>
            <a:ext cx="5157787" cy="2196000"/>
          </a:xfrm>
          <a:prstGeom prst="rect">
            <a:avLst/>
          </a:prstGeom>
          <a:gradFill flip="none" rotWithShape="1">
            <a:gsLst>
              <a:gs pos="0">
                <a:srgbClr val="2869A1"/>
              </a:gs>
              <a:gs pos="33000">
                <a:srgbClr val="2783AC">
                  <a:alpha val="90000"/>
                </a:srgbClr>
              </a:gs>
              <a:gs pos="66000">
                <a:srgbClr val="249CB5">
                  <a:alpha val="80000"/>
                </a:srgbClr>
              </a:gs>
              <a:gs pos="100000">
                <a:srgbClr val="20ABBE">
                  <a:alpha val="7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9C8A0D5F-9430-48AD-9C84-7D106352D2F1}"/>
              </a:ext>
            </a:extLst>
          </p:cNvPr>
          <p:cNvSpPr txBox="1"/>
          <p:nvPr/>
        </p:nvSpPr>
        <p:spPr>
          <a:xfrm>
            <a:off x="1095375" y="2952690"/>
            <a:ext cx="2952750" cy="769441"/>
          </a:xfrm>
          <a:prstGeom prst="rect">
            <a:avLst/>
          </a:prstGeom>
          <a:noFill/>
        </p:spPr>
        <p:txBody>
          <a:bodyPr wrap="square" rtlCol="0">
            <a:spAutoFit/>
          </a:bodyPr>
          <a:lstStyle/>
          <a:p>
            <a:pPr algn="ctr"/>
            <a:r>
              <a:rPr lang="zh-CN" altLang="en-US" sz="4400" b="1" dirty="0">
                <a:solidFill>
                  <a:schemeClr val="bg1"/>
                </a:solidFill>
                <a:latin typeface="微软雅黑" panose="020B0503020204020204" pitchFamily="34" charset="-122"/>
                <a:ea typeface="微软雅黑" panose="020B0503020204020204" pitchFamily="34" charset="-122"/>
              </a:rPr>
              <a:t>目 录</a:t>
            </a:r>
          </a:p>
        </p:txBody>
      </p:sp>
      <p:sp>
        <p:nvSpPr>
          <p:cNvPr id="7" name="文本框 6">
            <a:extLst>
              <a:ext uri="{FF2B5EF4-FFF2-40B4-BE49-F238E27FC236}">
                <a16:creationId xmlns:a16="http://schemas.microsoft.com/office/drawing/2014/main" id="{5FE61A87-B3F1-4176-993B-D67DDC10BC71}"/>
              </a:ext>
            </a:extLst>
          </p:cNvPr>
          <p:cNvSpPr txBox="1"/>
          <p:nvPr/>
        </p:nvSpPr>
        <p:spPr>
          <a:xfrm>
            <a:off x="1095375" y="3675554"/>
            <a:ext cx="2952750" cy="523220"/>
          </a:xfrm>
          <a:prstGeom prst="rect">
            <a:avLst/>
          </a:prstGeom>
          <a:noFill/>
        </p:spPr>
        <p:txBody>
          <a:bodyPr wrap="square" rtlCol="0">
            <a:spAutoFit/>
          </a:bodyPr>
          <a:lstStyle/>
          <a:p>
            <a:pPr algn="ctr"/>
            <a:r>
              <a:rPr lang="en-US" altLang="zh-CN" sz="2800" b="1" dirty="0">
                <a:solidFill>
                  <a:schemeClr val="bg1"/>
                </a:solidFill>
                <a:latin typeface="微软雅黑" panose="020B0503020204020204" pitchFamily="34" charset="-122"/>
                <a:ea typeface="微软雅黑" panose="020B0503020204020204" pitchFamily="34" charset="-122"/>
              </a:rPr>
              <a:t>CONTENTS</a:t>
            </a:r>
          </a:p>
        </p:txBody>
      </p:sp>
      <p:grpSp>
        <p:nvGrpSpPr>
          <p:cNvPr id="33" name="组合 32">
            <a:extLst>
              <a:ext uri="{FF2B5EF4-FFF2-40B4-BE49-F238E27FC236}">
                <a16:creationId xmlns:a16="http://schemas.microsoft.com/office/drawing/2014/main" id="{9DC0B614-288C-445A-A82F-842B1AC7AAD1}"/>
              </a:ext>
            </a:extLst>
          </p:cNvPr>
          <p:cNvGrpSpPr/>
          <p:nvPr/>
        </p:nvGrpSpPr>
        <p:grpSpPr>
          <a:xfrm>
            <a:off x="11610926" y="4719917"/>
            <a:ext cx="303473" cy="1938332"/>
            <a:chOff x="6231110" y="-1505374"/>
            <a:chExt cx="321138" cy="2051160"/>
          </a:xfrm>
        </p:grpSpPr>
        <p:sp>
          <p:nvSpPr>
            <p:cNvPr id="34" name="任意多边形 36">
              <a:extLst>
                <a:ext uri="{FF2B5EF4-FFF2-40B4-BE49-F238E27FC236}">
                  <a16:creationId xmlns:a16="http://schemas.microsoft.com/office/drawing/2014/main" id="{3F49CE23-BB4B-49C0-91E8-7B11D98F9E37}"/>
                </a:ext>
              </a:extLst>
            </p:cNvPr>
            <p:cNvSpPr/>
            <p:nvPr/>
          </p:nvSpPr>
          <p:spPr>
            <a:xfrm>
              <a:off x="6231110" y="43467"/>
              <a:ext cx="321138" cy="502319"/>
            </a:xfrm>
            <a:custGeom>
              <a:avLst/>
              <a:gdLst>
                <a:gd name="connsiteX0" fmla="*/ 143434 w 321138"/>
                <a:gd name="connsiteY0" fmla="*/ 0 h 502319"/>
                <a:gd name="connsiteX1" fmla="*/ 149253 w 321138"/>
                <a:gd name="connsiteY1" fmla="*/ 39314 h 502319"/>
                <a:gd name="connsiteX2" fmla="*/ 112925 w 321138"/>
                <a:gd name="connsiteY2" fmla="*/ 46648 h 502319"/>
                <a:gd name="connsiteX3" fmla="*/ 38168 w 321138"/>
                <a:gd name="connsiteY3" fmla="*/ 159429 h 502319"/>
                <a:gd name="connsiteX4" fmla="*/ 38168 w 321138"/>
                <a:gd name="connsiteY4" fmla="*/ 339429 h 502319"/>
                <a:gd name="connsiteX5" fmla="*/ 160568 w 321138"/>
                <a:gd name="connsiteY5" fmla="*/ 461829 h 502319"/>
                <a:gd name="connsiteX6" fmla="*/ 282968 w 321138"/>
                <a:gd name="connsiteY6" fmla="*/ 339429 h 502319"/>
                <a:gd name="connsiteX7" fmla="*/ 282968 w 321138"/>
                <a:gd name="connsiteY7" fmla="*/ 159429 h 502319"/>
                <a:gd name="connsiteX8" fmla="*/ 208212 w 321138"/>
                <a:gd name="connsiteY8" fmla="*/ 46648 h 502319"/>
                <a:gd name="connsiteX9" fmla="*/ 171886 w 321138"/>
                <a:gd name="connsiteY9" fmla="*/ 39314 h 502319"/>
                <a:gd name="connsiteX10" fmla="*/ 177705 w 321138"/>
                <a:gd name="connsiteY10" fmla="*/ 0 h 502319"/>
                <a:gd name="connsiteX11" fmla="*/ 223070 w 321138"/>
                <a:gd name="connsiteY11" fmla="*/ 9158 h 502319"/>
                <a:gd name="connsiteX12" fmla="*/ 321138 w 321138"/>
                <a:gd name="connsiteY12" fmla="*/ 157109 h 502319"/>
                <a:gd name="connsiteX13" fmla="*/ 321137 w 321138"/>
                <a:gd name="connsiteY13" fmla="*/ 341750 h 502319"/>
                <a:gd name="connsiteX14" fmla="*/ 160568 w 321138"/>
                <a:gd name="connsiteY14" fmla="*/ 502319 h 502319"/>
                <a:gd name="connsiteX15" fmla="*/ 160569 w 321138"/>
                <a:gd name="connsiteY15" fmla="*/ 502318 h 502319"/>
                <a:gd name="connsiteX16" fmla="*/ 0 w 321138"/>
                <a:gd name="connsiteY16" fmla="*/ 341749 h 502319"/>
                <a:gd name="connsiteX17" fmla="*/ 0 w 321138"/>
                <a:gd name="connsiteY17" fmla="*/ 157109 h 502319"/>
                <a:gd name="connsiteX18" fmla="*/ 98068 w 321138"/>
                <a:gd name="connsiteY18" fmla="*/ 9158 h 50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21138" h="502319">
                  <a:moveTo>
                    <a:pt x="143434" y="0"/>
                  </a:moveTo>
                  <a:lnTo>
                    <a:pt x="149253" y="39314"/>
                  </a:lnTo>
                  <a:lnTo>
                    <a:pt x="112925" y="46648"/>
                  </a:lnTo>
                  <a:cubicBezTo>
                    <a:pt x="68993" y="65229"/>
                    <a:pt x="38168" y="108729"/>
                    <a:pt x="38168" y="159429"/>
                  </a:cubicBezTo>
                  <a:lnTo>
                    <a:pt x="38168" y="339429"/>
                  </a:lnTo>
                  <a:cubicBezTo>
                    <a:pt x="38168" y="407029"/>
                    <a:pt x="92968" y="461829"/>
                    <a:pt x="160568" y="461829"/>
                  </a:cubicBezTo>
                  <a:cubicBezTo>
                    <a:pt x="228168" y="461829"/>
                    <a:pt x="282968" y="407029"/>
                    <a:pt x="282968" y="339429"/>
                  </a:cubicBezTo>
                  <a:lnTo>
                    <a:pt x="282968" y="159429"/>
                  </a:lnTo>
                  <a:cubicBezTo>
                    <a:pt x="282968" y="108729"/>
                    <a:pt x="252143" y="65229"/>
                    <a:pt x="208212" y="46648"/>
                  </a:cubicBezTo>
                  <a:lnTo>
                    <a:pt x="171886" y="39314"/>
                  </a:lnTo>
                  <a:lnTo>
                    <a:pt x="177705" y="0"/>
                  </a:lnTo>
                  <a:lnTo>
                    <a:pt x="223070" y="9158"/>
                  </a:lnTo>
                  <a:cubicBezTo>
                    <a:pt x="280701" y="33534"/>
                    <a:pt x="321138" y="90599"/>
                    <a:pt x="321138" y="157109"/>
                  </a:cubicBezTo>
                  <a:cubicBezTo>
                    <a:pt x="321138" y="218656"/>
                    <a:pt x="321137" y="280203"/>
                    <a:pt x="321137" y="341750"/>
                  </a:cubicBezTo>
                  <a:cubicBezTo>
                    <a:pt x="321137" y="430430"/>
                    <a:pt x="249248" y="502319"/>
                    <a:pt x="160568" y="502319"/>
                  </a:cubicBezTo>
                  <a:lnTo>
                    <a:pt x="160569" y="502318"/>
                  </a:lnTo>
                  <a:cubicBezTo>
                    <a:pt x="71889" y="502318"/>
                    <a:pt x="0" y="430429"/>
                    <a:pt x="0" y="341749"/>
                  </a:cubicBezTo>
                  <a:lnTo>
                    <a:pt x="0" y="157109"/>
                  </a:lnTo>
                  <a:cubicBezTo>
                    <a:pt x="0" y="90599"/>
                    <a:pt x="40438" y="33534"/>
                    <a:pt x="98068" y="9158"/>
                  </a:cubicBezTo>
                  <a:close/>
                </a:path>
              </a:pathLst>
            </a:custGeom>
            <a:solidFill>
              <a:srgbClr val="296E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圆角矩形 37">
              <a:extLst>
                <a:ext uri="{FF2B5EF4-FFF2-40B4-BE49-F238E27FC236}">
                  <a16:creationId xmlns:a16="http://schemas.microsoft.com/office/drawing/2014/main" id="{8F0BEEF1-97BE-45A4-9F2A-158FFCF4C365}"/>
                </a:ext>
              </a:extLst>
            </p:cNvPr>
            <p:cNvSpPr/>
            <p:nvPr/>
          </p:nvSpPr>
          <p:spPr>
            <a:xfrm flipH="1">
              <a:off x="6377279" y="80802"/>
              <a:ext cx="28800" cy="180000"/>
            </a:xfrm>
            <a:prstGeom prst="roundRect">
              <a:avLst>
                <a:gd name="adj" fmla="val 50000"/>
              </a:avLst>
            </a:prstGeom>
            <a:solidFill>
              <a:srgbClr val="296E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圆角矩形 38">
              <a:extLst>
                <a:ext uri="{FF2B5EF4-FFF2-40B4-BE49-F238E27FC236}">
                  <a16:creationId xmlns:a16="http://schemas.microsoft.com/office/drawing/2014/main" id="{50FAC168-15E7-4816-9408-779264BA58FE}"/>
                </a:ext>
              </a:extLst>
            </p:cNvPr>
            <p:cNvSpPr/>
            <p:nvPr/>
          </p:nvSpPr>
          <p:spPr>
            <a:xfrm flipH="1">
              <a:off x="6377279" y="-1505374"/>
              <a:ext cx="28800" cy="1476000"/>
            </a:xfrm>
            <a:prstGeom prst="roundRect">
              <a:avLst>
                <a:gd name="adj" fmla="val 50000"/>
              </a:avLst>
            </a:prstGeom>
            <a:solidFill>
              <a:srgbClr val="296E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id="{52226ABE-6ADF-415E-AE1A-7EF7DCD735A7}"/>
              </a:ext>
            </a:extLst>
          </p:cNvPr>
          <p:cNvGrpSpPr/>
          <p:nvPr/>
        </p:nvGrpSpPr>
        <p:grpSpPr>
          <a:xfrm>
            <a:off x="5722954" y="871446"/>
            <a:ext cx="719303" cy="612920"/>
            <a:chOff x="5722954" y="871446"/>
            <a:chExt cx="719303" cy="612920"/>
          </a:xfrm>
        </p:grpSpPr>
        <p:sp>
          <p:nvSpPr>
            <p:cNvPr id="71" name="平行四边形 70">
              <a:extLst>
                <a:ext uri="{FF2B5EF4-FFF2-40B4-BE49-F238E27FC236}">
                  <a16:creationId xmlns:a16="http://schemas.microsoft.com/office/drawing/2014/main" id="{6B6B3DE5-9632-4B23-B87B-FBE60C2C0413}"/>
                </a:ext>
              </a:extLst>
            </p:cNvPr>
            <p:cNvSpPr/>
            <p:nvPr/>
          </p:nvSpPr>
          <p:spPr>
            <a:xfrm>
              <a:off x="5722954" y="871446"/>
              <a:ext cx="719303" cy="612920"/>
            </a:xfrm>
            <a:prstGeom prst="parallelogram">
              <a:avLst>
                <a:gd name="adj" fmla="val 0"/>
              </a:avLst>
            </a:prstGeom>
            <a:solidFill>
              <a:srgbClr val="296E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72" name="文本框 9">
              <a:extLst>
                <a:ext uri="{FF2B5EF4-FFF2-40B4-BE49-F238E27FC236}">
                  <a16:creationId xmlns:a16="http://schemas.microsoft.com/office/drawing/2014/main" id="{EA6475C9-1FF5-46BD-A0AA-AEB250790937}"/>
                </a:ext>
              </a:extLst>
            </p:cNvPr>
            <p:cNvSpPr txBox="1"/>
            <p:nvPr/>
          </p:nvSpPr>
          <p:spPr>
            <a:xfrm>
              <a:off x="5762766" y="918613"/>
              <a:ext cx="646833" cy="523220"/>
            </a:xfrm>
            <a:prstGeom prst="rect">
              <a:avLst/>
            </a:prstGeom>
            <a:noFill/>
            <a:ln>
              <a:noFill/>
            </a:ln>
          </p:spPr>
          <p:txBody>
            <a:bodyPr wrap="square" rtlCol="0">
              <a:spAutoFit/>
            </a:bodyPr>
            <a:lstStyle/>
            <a:p>
              <a:r>
                <a:rPr lang="en-US" altLang="zh-CN" sz="2800" dirty="0">
                  <a:solidFill>
                    <a:schemeClr val="bg1"/>
                  </a:solidFill>
                  <a:latin typeface="Impact" panose="020B0806030902050204" pitchFamily="34" charset="0"/>
                </a:rPr>
                <a:t>01</a:t>
              </a:r>
              <a:endParaRPr lang="zh-CN" altLang="en-US" sz="2800" dirty="0">
                <a:solidFill>
                  <a:schemeClr val="bg1"/>
                </a:solidFill>
                <a:latin typeface="Impact" panose="020B0806030902050204" pitchFamily="34" charset="0"/>
              </a:endParaRPr>
            </a:p>
          </p:txBody>
        </p:sp>
      </p:grpSp>
      <p:grpSp>
        <p:nvGrpSpPr>
          <p:cNvPr id="3" name="组合 2">
            <a:extLst>
              <a:ext uri="{FF2B5EF4-FFF2-40B4-BE49-F238E27FC236}">
                <a16:creationId xmlns:a16="http://schemas.microsoft.com/office/drawing/2014/main" id="{4043A66F-4A01-4BF6-BEC8-092C0DCD1A0E}"/>
              </a:ext>
            </a:extLst>
          </p:cNvPr>
          <p:cNvGrpSpPr/>
          <p:nvPr/>
        </p:nvGrpSpPr>
        <p:grpSpPr>
          <a:xfrm>
            <a:off x="5722954" y="1739347"/>
            <a:ext cx="719303" cy="612919"/>
            <a:chOff x="5722954" y="1796975"/>
            <a:chExt cx="719303" cy="612919"/>
          </a:xfrm>
        </p:grpSpPr>
        <p:sp>
          <p:nvSpPr>
            <p:cNvPr id="74" name="平行四边形 73">
              <a:extLst>
                <a:ext uri="{FF2B5EF4-FFF2-40B4-BE49-F238E27FC236}">
                  <a16:creationId xmlns:a16="http://schemas.microsoft.com/office/drawing/2014/main" id="{07D853AE-859D-4653-9DF3-C6E4F6B08087}"/>
                </a:ext>
              </a:extLst>
            </p:cNvPr>
            <p:cNvSpPr/>
            <p:nvPr/>
          </p:nvSpPr>
          <p:spPr>
            <a:xfrm>
              <a:off x="5722954" y="1796975"/>
              <a:ext cx="719303" cy="612919"/>
            </a:xfrm>
            <a:prstGeom prst="parallelogram">
              <a:avLst>
                <a:gd name="adj" fmla="val 0"/>
              </a:avLst>
            </a:prstGeom>
            <a:solidFill>
              <a:srgbClr val="296E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75" name="文本框 10">
              <a:extLst>
                <a:ext uri="{FF2B5EF4-FFF2-40B4-BE49-F238E27FC236}">
                  <a16:creationId xmlns:a16="http://schemas.microsoft.com/office/drawing/2014/main" id="{86E67454-1DDB-4A1C-BE66-168C65CCF250}"/>
                </a:ext>
              </a:extLst>
            </p:cNvPr>
            <p:cNvSpPr txBox="1"/>
            <p:nvPr/>
          </p:nvSpPr>
          <p:spPr>
            <a:xfrm>
              <a:off x="5762766" y="1824765"/>
              <a:ext cx="646833" cy="523220"/>
            </a:xfrm>
            <a:prstGeom prst="rect">
              <a:avLst/>
            </a:prstGeom>
            <a:noFill/>
            <a:ln>
              <a:noFill/>
            </a:ln>
          </p:spPr>
          <p:txBody>
            <a:bodyPr wrap="square" rtlCol="0">
              <a:spAutoFit/>
            </a:bodyPr>
            <a:lstStyle/>
            <a:p>
              <a:r>
                <a:rPr lang="en-US" altLang="zh-CN" sz="2800" dirty="0">
                  <a:solidFill>
                    <a:schemeClr val="bg1"/>
                  </a:solidFill>
                  <a:latin typeface="Impact" panose="020B0806030902050204" pitchFamily="34" charset="0"/>
                </a:rPr>
                <a:t>02</a:t>
              </a:r>
              <a:endParaRPr lang="zh-CN" altLang="en-US" sz="2800" dirty="0">
                <a:solidFill>
                  <a:schemeClr val="bg1"/>
                </a:solidFill>
                <a:latin typeface="Impact" panose="020B0806030902050204" pitchFamily="34" charset="0"/>
              </a:endParaRPr>
            </a:p>
          </p:txBody>
        </p:sp>
      </p:grpSp>
      <p:grpSp>
        <p:nvGrpSpPr>
          <p:cNvPr id="8" name="组合 7">
            <a:extLst>
              <a:ext uri="{FF2B5EF4-FFF2-40B4-BE49-F238E27FC236}">
                <a16:creationId xmlns:a16="http://schemas.microsoft.com/office/drawing/2014/main" id="{0A20F711-19B1-4D69-8668-8009AF5E4E35}"/>
              </a:ext>
            </a:extLst>
          </p:cNvPr>
          <p:cNvGrpSpPr/>
          <p:nvPr/>
        </p:nvGrpSpPr>
        <p:grpSpPr>
          <a:xfrm>
            <a:off x="5722954" y="2607247"/>
            <a:ext cx="719303" cy="612920"/>
            <a:chOff x="5722954" y="2602808"/>
            <a:chExt cx="719303" cy="612920"/>
          </a:xfrm>
        </p:grpSpPr>
        <p:sp>
          <p:nvSpPr>
            <p:cNvPr id="77" name="平行四边形 76">
              <a:extLst>
                <a:ext uri="{FF2B5EF4-FFF2-40B4-BE49-F238E27FC236}">
                  <a16:creationId xmlns:a16="http://schemas.microsoft.com/office/drawing/2014/main" id="{348FDADF-941B-4391-AB4F-CBA308715211}"/>
                </a:ext>
              </a:extLst>
            </p:cNvPr>
            <p:cNvSpPr/>
            <p:nvPr/>
          </p:nvSpPr>
          <p:spPr>
            <a:xfrm>
              <a:off x="5722954" y="2602808"/>
              <a:ext cx="719303" cy="612920"/>
            </a:xfrm>
            <a:prstGeom prst="parallelogram">
              <a:avLst>
                <a:gd name="adj" fmla="val 0"/>
              </a:avLst>
            </a:prstGeom>
            <a:solidFill>
              <a:srgbClr val="296E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78" name="文本框 11">
              <a:extLst>
                <a:ext uri="{FF2B5EF4-FFF2-40B4-BE49-F238E27FC236}">
                  <a16:creationId xmlns:a16="http://schemas.microsoft.com/office/drawing/2014/main" id="{ED88EB52-1291-4E38-BBCA-B4C6A3834BB8}"/>
                </a:ext>
              </a:extLst>
            </p:cNvPr>
            <p:cNvSpPr txBox="1"/>
            <p:nvPr/>
          </p:nvSpPr>
          <p:spPr>
            <a:xfrm>
              <a:off x="5762766" y="2641375"/>
              <a:ext cx="646833" cy="523220"/>
            </a:xfrm>
            <a:prstGeom prst="rect">
              <a:avLst/>
            </a:prstGeom>
            <a:noFill/>
            <a:ln>
              <a:noFill/>
            </a:ln>
          </p:spPr>
          <p:txBody>
            <a:bodyPr wrap="square" rtlCol="0">
              <a:spAutoFit/>
            </a:bodyPr>
            <a:lstStyle/>
            <a:p>
              <a:r>
                <a:rPr lang="en-US" altLang="zh-CN" sz="2800" dirty="0">
                  <a:solidFill>
                    <a:schemeClr val="bg1"/>
                  </a:solidFill>
                  <a:latin typeface="Impact" panose="020B0806030902050204" pitchFamily="34" charset="0"/>
                </a:rPr>
                <a:t>03</a:t>
              </a:r>
              <a:endParaRPr lang="zh-CN" altLang="en-US" sz="2800" dirty="0">
                <a:solidFill>
                  <a:schemeClr val="bg1"/>
                </a:solidFill>
                <a:latin typeface="Impact" panose="020B0806030902050204" pitchFamily="34" charset="0"/>
              </a:endParaRPr>
            </a:p>
          </p:txBody>
        </p:sp>
      </p:grpSp>
      <p:sp>
        <p:nvSpPr>
          <p:cNvPr id="80" name="矩形 79">
            <a:extLst>
              <a:ext uri="{FF2B5EF4-FFF2-40B4-BE49-F238E27FC236}">
                <a16:creationId xmlns:a16="http://schemas.microsoft.com/office/drawing/2014/main" id="{4FBBF9FF-0D62-4D68-9B5B-E21C7BD81616}"/>
              </a:ext>
            </a:extLst>
          </p:cNvPr>
          <p:cNvSpPr/>
          <p:nvPr/>
        </p:nvSpPr>
        <p:spPr>
          <a:xfrm>
            <a:off x="6638171" y="965099"/>
            <a:ext cx="4633766" cy="461665"/>
          </a:xfrm>
          <a:prstGeom prst="rect">
            <a:avLst/>
          </a:prstGeom>
          <a:solidFill>
            <a:srgbClr val="296EA3"/>
          </a:solidFill>
          <a:ln w="15875">
            <a:noFill/>
          </a:ln>
        </p:spPr>
        <p:txBody>
          <a:bodyPr wrap="square" lIns="91440" tIns="45720" rIns="91440" bIns="45720">
            <a:spAutoFit/>
          </a:bodyPr>
          <a:lstStyle/>
          <a:p>
            <a:r>
              <a:rPr lang="zh-CN" altLang="en-US" sz="2400" b="1" dirty="0">
                <a:solidFill>
                  <a:schemeClr val="bg1"/>
                </a:solidFill>
                <a:latin typeface="微软雅黑" panose="020B0503020204020204" charset="-122"/>
                <a:ea typeface="微软雅黑" panose="020B0503020204020204" charset="-122"/>
              </a:rPr>
              <a:t>认识</a:t>
            </a:r>
            <a:r>
              <a:rPr lang="en-US" altLang="zh-CN" sz="2400" b="1" dirty="0">
                <a:solidFill>
                  <a:schemeClr val="bg1"/>
                </a:solidFill>
                <a:latin typeface="微软雅黑" panose="020B0503020204020204" charset="-122"/>
                <a:ea typeface="微软雅黑" panose="020B0503020204020204" charset="-122"/>
              </a:rPr>
              <a:t>I/O</a:t>
            </a:r>
            <a:r>
              <a:rPr lang="zh-CN" altLang="en-US" sz="2400" b="1" dirty="0">
                <a:solidFill>
                  <a:schemeClr val="bg1"/>
                </a:solidFill>
                <a:latin typeface="微软雅黑" panose="020B0503020204020204" charset="-122"/>
                <a:ea typeface="微软雅黑" panose="020B0503020204020204" charset="-122"/>
              </a:rPr>
              <a:t>输出设备</a:t>
            </a:r>
          </a:p>
        </p:txBody>
      </p:sp>
      <p:sp>
        <p:nvSpPr>
          <p:cNvPr id="83" name="矩形 82">
            <a:extLst>
              <a:ext uri="{FF2B5EF4-FFF2-40B4-BE49-F238E27FC236}">
                <a16:creationId xmlns:a16="http://schemas.microsoft.com/office/drawing/2014/main" id="{8395A72B-FB2A-4AA5-8A8D-23CE928ED85D}"/>
              </a:ext>
            </a:extLst>
          </p:cNvPr>
          <p:cNvSpPr/>
          <p:nvPr/>
        </p:nvSpPr>
        <p:spPr>
          <a:xfrm>
            <a:off x="6638171" y="1830986"/>
            <a:ext cx="4633763" cy="461665"/>
          </a:xfrm>
          <a:prstGeom prst="rect">
            <a:avLst/>
          </a:prstGeom>
          <a:solidFill>
            <a:srgbClr val="296EA3"/>
          </a:solidFill>
          <a:ln w="15875">
            <a:noFill/>
          </a:ln>
        </p:spPr>
        <p:txBody>
          <a:bodyPr wrap="square" lIns="91440" tIns="45720" rIns="91440" bIns="45720">
            <a:spAutoFit/>
          </a:bodyPr>
          <a:lstStyle/>
          <a:p>
            <a:r>
              <a:rPr lang="zh-CN" altLang="en-US" sz="2400" b="1" dirty="0">
                <a:solidFill>
                  <a:schemeClr val="bg1"/>
                </a:solidFill>
                <a:latin typeface="微软雅黑" panose="020B0503020204020204" charset="-122"/>
                <a:ea typeface="微软雅黑" panose="020B0503020204020204" charset="-122"/>
              </a:rPr>
              <a:t>认识</a:t>
            </a:r>
            <a:r>
              <a:rPr lang="en-US" altLang="zh-CN" sz="2400" b="1" dirty="0">
                <a:solidFill>
                  <a:schemeClr val="bg1"/>
                </a:solidFill>
                <a:latin typeface="微软雅黑" panose="020B0503020204020204" charset="-122"/>
                <a:ea typeface="微软雅黑" panose="020B0503020204020204" charset="-122"/>
              </a:rPr>
              <a:t>I/O</a:t>
            </a:r>
            <a:r>
              <a:rPr lang="zh-CN" altLang="en-US" sz="2400" b="1" dirty="0">
                <a:solidFill>
                  <a:schemeClr val="bg1"/>
                </a:solidFill>
                <a:latin typeface="微软雅黑" panose="020B0503020204020204" charset="-122"/>
                <a:ea typeface="微软雅黑" panose="020B0503020204020204" charset="-122"/>
              </a:rPr>
              <a:t>输入设备</a:t>
            </a:r>
          </a:p>
        </p:txBody>
      </p:sp>
      <p:sp>
        <p:nvSpPr>
          <p:cNvPr id="86" name="矩形 85">
            <a:extLst>
              <a:ext uri="{FF2B5EF4-FFF2-40B4-BE49-F238E27FC236}">
                <a16:creationId xmlns:a16="http://schemas.microsoft.com/office/drawing/2014/main" id="{C713B545-2DB1-4C0E-9E15-A66CF2A8BD46}"/>
              </a:ext>
            </a:extLst>
          </p:cNvPr>
          <p:cNvSpPr/>
          <p:nvPr/>
        </p:nvSpPr>
        <p:spPr>
          <a:xfrm>
            <a:off x="6638172" y="2696873"/>
            <a:ext cx="4633763" cy="461665"/>
          </a:xfrm>
          <a:prstGeom prst="rect">
            <a:avLst/>
          </a:prstGeom>
          <a:solidFill>
            <a:srgbClr val="296EA3"/>
          </a:solidFill>
          <a:ln w="15875">
            <a:noFill/>
          </a:ln>
        </p:spPr>
        <p:txBody>
          <a:bodyPr wrap="square" lIns="91440" tIns="45720" rIns="91440" bIns="45720">
            <a:spAutoFit/>
          </a:bodyPr>
          <a:lstStyle/>
          <a:p>
            <a:r>
              <a:rPr lang="zh-CN" altLang="en-US" sz="2400" b="1" dirty="0">
                <a:solidFill>
                  <a:schemeClr val="bg1"/>
                </a:solidFill>
                <a:latin typeface="微软雅黑" panose="020B0503020204020204" charset="-122"/>
                <a:ea typeface="微软雅黑" panose="020B0503020204020204" charset="-122"/>
              </a:rPr>
              <a:t>认识</a:t>
            </a:r>
            <a:r>
              <a:rPr lang="en-US" altLang="zh-CN" sz="2400" b="1" dirty="0">
                <a:solidFill>
                  <a:schemeClr val="bg1"/>
                </a:solidFill>
                <a:latin typeface="微软雅黑" panose="020B0503020204020204" charset="-122"/>
                <a:ea typeface="微软雅黑" panose="020B0503020204020204" charset="-122"/>
              </a:rPr>
              <a:t>PS/2</a:t>
            </a:r>
            <a:r>
              <a:rPr lang="zh-CN" altLang="en-US" sz="2400" b="1" dirty="0">
                <a:solidFill>
                  <a:schemeClr val="bg1"/>
                </a:solidFill>
                <a:latin typeface="微软雅黑" panose="020B0503020204020204" charset="-122"/>
                <a:ea typeface="微软雅黑" panose="020B0503020204020204" charset="-122"/>
              </a:rPr>
              <a:t>接口</a:t>
            </a:r>
          </a:p>
        </p:txBody>
      </p:sp>
      <p:grpSp>
        <p:nvGrpSpPr>
          <p:cNvPr id="10" name="组合 9">
            <a:extLst>
              <a:ext uri="{FF2B5EF4-FFF2-40B4-BE49-F238E27FC236}">
                <a16:creationId xmlns:a16="http://schemas.microsoft.com/office/drawing/2014/main" id="{DEAE6EF7-C79F-4A28-AE4E-0E1DF188A0BB}"/>
              </a:ext>
            </a:extLst>
          </p:cNvPr>
          <p:cNvGrpSpPr/>
          <p:nvPr/>
        </p:nvGrpSpPr>
        <p:grpSpPr>
          <a:xfrm>
            <a:off x="5722954" y="4343049"/>
            <a:ext cx="719303" cy="612919"/>
            <a:chOff x="5722954" y="4303733"/>
            <a:chExt cx="719303" cy="612919"/>
          </a:xfrm>
        </p:grpSpPr>
        <p:sp>
          <p:nvSpPr>
            <p:cNvPr id="89" name="平行四边形 88">
              <a:extLst>
                <a:ext uri="{FF2B5EF4-FFF2-40B4-BE49-F238E27FC236}">
                  <a16:creationId xmlns:a16="http://schemas.microsoft.com/office/drawing/2014/main" id="{90438BDA-BBC3-4F7C-8B83-42C4C1016530}"/>
                </a:ext>
              </a:extLst>
            </p:cNvPr>
            <p:cNvSpPr/>
            <p:nvPr/>
          </p:nvSpPr>
          <p:spPr>
            <a:xfrm>
              <a:off x="5722954" y="4303733"/>
              <a:ext cx="719303" cy="612919"/>
            </a:xfrm>
            <a:prstGeom prst="parallelogram">
              <a:avLst>
                <a:gd name="adj" fmla="val 0"/>
              </a:avLst>
            </a:prstGeom>
            <a:solidFill>
              <a:srgbClr val="296E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90" name="文本框 12">
              <a:extLst>
                <a:ext uri="{FF2B5EF4-FFF2-40B4-BE49-F238E27FC236}">
                  <a16:creationId xmlns:a16="http://schemas.microsoft.com/office/drawing/2014/main" id="{3207BECC-8113-44E5-B83B-C26F02D123A8}"/>
                </a:ext>
              </a:extLst>
            </p:cNvPr>
            <p:cNvSpPr txBox="1"/>
            <p:nvPr/>
          </p:nvSpPr>
          <p:spPr>
            <a:xfrm>
              <a:off x="5762766" y="4326228"/>
              <a:ext cx="646833" cy="523220"/>
            </a:xfrm>
            <a:prstGeom prst="rect">
              <a:avLst/>
            </a:prstGeom>
            <a:noFill/>
            <a:ln>
              <a:noFill/>
            </a:ln>
          </p:spPr>
          <p:txBody>
            <a:bodyPr wrap="square" rtlCol="0">
              <a:spAutoFit/>
            </a:bodyPr>
            <a:lstStyle/>
            <a:p>
              <a:r>
                <a:rPr lang="en-US" altLang="zh-CN" sz="2800" dirty="0">
                  <a:solidFill>
                    <a:schemeClr val="bg1"/>
                  </a:solidFill>
                  <a:latin typeface="Impact" panose="020B0806030902050204" pitchFamily="34" charset="0"/>
                </a:rPr>
                <a:t>05</a:t>
              </a:r>
              <a:endParaRPr lang="zh-CN" altLang="en-US" sz="2800" dirty="0">
                <a:solidFill>
                  <a:schemeClr val="bg1"/>
                </a:solidFill>
                <a:latin typeface="Impact" panose="020B0806030902050204" pitchFamily="34" charset="0"/>
              </a:endParaRPr>
            </a:p>
          </p:txBody>
        </p:sp>
      </p:grpSp>
      <p:sp>
        <p:nvSpPr>
          <p:cNvPr id="92" name="矩形 91">
            <a:extLst>
              <a:ext uri="{FF2B5EF4-FFF2-40B4-BE49-F238E27FC236}">
                <a16:creationId xmlns:a16="http://schemas.microsoft.com/office/drawing/2014/main" id="{4883540A-6F67-41F3-B7B8-EA1592B5E36E}"/>
              </a:ext>
            </a:extLst>
          </p:cNvPr>
          <p:cNvSpPr/>
          <p:nvPr/>
        </p:nvSpPr>
        <p:spPr>
          <a:xfrm>
            <a:off x="6638171" y="4428647"/>
            <a:ext cx="4633761" cy="461665"/>
          </a:xfrm>
          <a:prstGeom prst="rect">
            <a:avLst/>
          </a:prstGeom>
          <a:solidFill>
            <a:srgbClr val="296EA3"/>
          </a:solidFill>
          <a:ln w="15875">
            <a:noFill/>
          </a:ln>
        </p:spPr>
        <p:txBody>
          <a:bodyPr wrap="square" lIns="91440" tIns="45720" rIns="91440" bIns="45720">
            <a:spAutoFit/>
          </a:bodyPr>
          <a:lstStyle/>
          <a:p>
            <a:r>
              <a:rPr lang="zh-CN" altLang="en-US" sz="2400" b="1" dirty="0">
                <a:solidFill>
                  <a:schemeClr val="bg1"/>
                </a:solidFill>
                <a:latin typeface="微软雅黑" panose="020B0503020204020204" charset="-122"/>
                <a:ea typeface="微软雅黑" panose="020B0503020204020204" charset="-122"/>
              </a:rPr>
              <a:t>安装显卡</a:t>
            </a:r>
          </a:p>
        </p:txBody>
      </p:sp>
      <p:grpSp>
        <p:nvGrpSpPr>
          <p:cNvPr id="11" name="组合 10">
            <a:extLst>
              <a:ext uri="{FF2B5EF4-FFF2-40B4-BE49-F238E27FC236}">
                <a16:creationId xmlns:a16="http://schemas.microsoft.com/office/drawing/2014/main" id="{1C942F8D-1E38-4143-9FB1-202D46F33483}"/>
              </a:ext>
            </a:extLst>
          </p:cNvPr>
          <p:cNvGrpSpPr/>
          <p:nvPr/>
        </p:nvGrpSpPr>
        <p:grpSpPr>
          <a:xfrm>
            <a:off x="5722954" y="5210950"/>
            <a:ext cx="719303" cy="612919"/>
            <a:chOff x="5722954" y="5235889"/>
            <a:chExt cx="719303" cy="612919"/>
          </a:xfrm>
        </p:grpSpPr>
        <p:sp>
          <p:nvSpPr>
            <p:cNvPr id="95" name="平行四边形 94">
              <a:extLst>
                <a:ext uri="{FF2B5EF4-FFF2-40B4-BE49-F238E27FC236}">
                  <a16:creationId xmlns:a16="http://schemas.microsoft.com/office/drawing/2014/main" id="{1AB83BE6-B878-42E8-9CB7-1066899AC79A}"/>
                </a:ext>
              </a:extLst>
            </p:cNvPr>
            <p:cNvSpPr/>
            <p:nvPr/>
          </p:nvSpPr>
          <p:spPr>
            <a:xfrm>
              <a:off x="5722954" y="5235889"/>
              <a:ext cx="719303" cy="612919"/>
            </a:xfrm>
            <a:prstGeom prst="parallelogram">
              <a:avLst>
                <a:gd name="adj" fmla="val 0"/>
              </a:avLst>
            </a:prstGeom>
            <a:solidFill>
              <a:srgbClr val="296E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96" name="文本框 12">
              <a:extLst>
                <a:ext uri="{FF2B5EF4-FFF2-40B4-BE49-F238E27FC236}">
                  <a16:creationId xmlns:a16="http://schemas.microsoft.com/office/drawing/2014/main" id="{84B733C7-E6CA-4885-B298-684DFA01D28D}"/>
                </a:ext>
              </a:extLst>
            </p:cNvPr>
            <p:cNvSpPr txBox="1"/>
            <p:nvPr/>
          </p:nvSpPr>
          <p:spPr>
            <a:xfrm>
              <a:off x="5762766" y="5258384"/>
              <a:ext cx="646833" cy="523220"/>
            </a:xfrm>
            <a:prstGeom prst="rect">
              <a:avLst/>
            </a:prstGeom>
            <a:noFill/>
            <a:ln>
              <a:noFill/>
            </a:ln>
          </p:spPr>
          <p:txBody>
            <a:bodyPr wrap="square" rtlCol="0">
              <a:spAutoFit/>
            </a:bodyPr>
            <a:lstStyle/>
            <a:p>
              <a:r>
                <a:rPr lang="en-US" altLang="zh-CN" sz="2800" dirty="0">
                  <a:solidFill>
                    <a:schemeClr val="bg1"/>
                  </a:solidFill>
                  <a:latin typeface="Impact" panose="020B0806030902050204" pitchFamily="34" charset="0"/>
                </a:rPr>
                <a:t>06</a:t>
              </a:r>
              <a:endParaRPr lang="zh-CN" altLang="en-US" sz="2800" dirty="0">
                <a:solidFill>
                  <a:schemeClr val="bg1"/>
                </a:solidFill>
                <a:latin typeface="Impact" panose="020B0806030902050204" pitchFamily="34" charset="0"/>
              </a:endParaRPr>
            </a:p>
          </p:txBody>
        </p:sp>
      </p:grpSp>
      <p:sp>
        <p:nvSpPr>
          <p:cNvPr id="98" name="矩形 97">
            <a:extLst>
              <a:ext uri="{FF2B5EF4-FFF2-40B4-BE49-F238E27FC236}">
                <a16:creationId xmlns:a16="http://schemas.microsoft.com/office/drawing/2014/main" id="{C402EC73-10A7-4098-ACCB-CEFBAB623B3C}"/>
              </a:ext>
            </a:extLst>
          </p:cNvPr>
          <p:cNvSpPr/>
          <p:nvPr/>
        </p:nvSpPr>
        <p:spPr>
          <a:xfrm>
            <a:off x="6638171" y="5294535"/>
            <a:ext cx="4633761" cy="461665"/>
          </a:xfrm>
          <a:prstGeom prst="rect">
            <a:avLst/>
          </a:prstGeom>
          <a:solidFill>
            <a:srgbClr val="296EA3"/>
          </a:solidFill>
          <a:ln w="15875">
            <a:noFill/>
          </a:ln>
        </p:spPr>
        <p:txBody>
          <a:bodyPr wrap="square" lIns="91440" tIns="45720" rIns="91440" bIns="45720">
            <a:spAutoFit/>
          </a:bodyPr>
          <a:lstStyle/>
          <a:p>
            <a:r>
              <a:rPr lang="zh-CN" altLang="en-US" sz="2400" b="1" dirty="0">
                <a:solidFill>
                  <a:schemeClr val="bg1"/>
                </a:solidFill>
                <a:latin typeface="微软雅黑" panose="020B0503020204020204" charset="-122"/>
                <a:ea typeface="微软雅黑" panose="020B0503020204020204" charset="-122"/>
              </a:rPr>
              <a:t>总结</a:t>
            </a:r>
          </a:p>
        </p:txBody>
      </p:sp>
      <p:grpSp>
        <p:nvGrpSpPr>
          <p:cNvPr id="9" name="组合 8">
            <a:extLst>
              <a:ext uri="{FF2B5EF4-FFF2-40B4-BE49-F238E27FC236}">
                <a16:creationId xmlns:a16="http://schemas.microsoft.com/office/drawing/2014/main" id="{85A49138-2F76-41EF-AA80-85390C19EA63}"/>
              </a:ext>
            </a:extLst>
          </p:cNvPr>
          <p:cNvGrpSpPr/>
          <p:nvPr/>
        </p:nvGrpSpPr>
        <p:grpSpPr>
          <a:xfrm>
            <a:off x="5722954" y="3475148"/>
            <a:ext cx="719303" cy="612920"/>
            <a:chOff x="5722954" y="3466446"/>
            <a:chExt cx="719303" cy="612920"/>
          </a:xfrm>
        </p:grpSpPr>
        <p:sp>
          <p:nvSpPr>
            <p:cNvPr id="101" name="平行四边形 100">
              <a:extLst>
                <a:ext uri="{FF2B5EF4-FFF2-40B4-BE49-F238E27FC236}">
                  <a16:creationId xmlns:a16="http://schemas.microsoft.com/office/drawing/2014/main" id="{5A5B2FAF-BCAC-4BD1-B413-129506F22B6B}"/>
                </a:ext>
              </a:extLst>
            </p:cNvPr>
            <p:cNvSpPr/>
            <p:nvPr/>
          </p:nvSpPr>
          <p:spPr>
            <a:xfrm>
              <a:off x="5722954" y="3466446"/>
              <a:ext cx="719303" cy="612920"/>
            </a:xfrm>
            <a:prstGeom prst="parallelogram">
              <a:avLst>
                <a:gd name="adj" fmla="val 0"/>
              </a:avLst>
            </a:prstGeom>
            <a:solidFill>
              <a:srgbClr val="296E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102" name="文本框 11">
              <a:extLst>
                <a:ext uri="{FF2B5EF4-FFF2-40B4-BE49-F238E27FC236}">
                  <a16:creationId xmlns:a16="http://schemas.microsoft.com/office/drawing/2014/main" id="{770692A6-CA8C-4F13-BCFD-12669010E952}"/>
                </a:ext>
              </a:extLst>
            </p:cNvPr>
            <p:cNvSpPr txBox="1"/>
            <p:nvPr/>
          </p:nvSpPr>
          <p:spPr>
            <a:xfrm>
              <a:off x="5762766" y="3505013"/>
              <a:ext cx="646833" cy="523220"/>
            </a:xfrm>
            <a:prstGeom prst="rect">
              <a:avLst/>
            </a:prstGeom>
            <a:noFill/>
            <a:ln>
              <a:noFill/>
            </a:ln>
          </p:spPr>
          <p:txBody>
            <a:bodyPr wrap="square" rtlCol="0">
              <a:spAutoFit/>
            </a:bodyPr>
            <a:lstStyle/>
            <a:p>
              <a:r>
                <a:rPr lang="en-US" altLang="zh-CN" sz="2800" dirty="0">
                  <a:solidFill>
                    <a:schemeClr val="bg1"/>
                  </a:solidFill>
                  <a:latin typeface="Impact" panose="020B0806030902050204" pitchFamily="34" charset="0"/>
                </a:rPr>
                <a:t>04</a:t>
              </a:r>
              <a:endParaRPr lang="zh-CN" altLang="en-US" sz="2800" dirty="0">
                <a:solidFill>
                  <a:schemeClr val="bg1"/>
                </a:solidFill>
                <a:latin typeface="Impact" panose="020B0806030902050204" pitchFamily="34" charset="0"/>
              </a:endParaRPr>
            </a:p>
          </p:txBody>
        </p:sp>
      </p:grpSp>
      <p:sp>
        <p:nvSpPr>
          <p:cNvPr id="104" name="矩形 103">
            <a:extLst>
              <a:ext uri="{FF2B5EF4-FFF2-40B4-BE49-F238E27FC236}">
                <a16:creationId xmlns:a16="http://schemas.microsoft.com/office/drawing/2014/main" id="{5344AB41-1520-4836-96F2-49DDE74A6879}"/>
              </a:ext>
            </a:extLst>
          </p:cNvPr>
          <p:cNvSpPr/>
          <p:nvPr/>
        </p:nvSpPr>
        <p:spPr>
          <a:xfrm>
            <a:off x="6638173" y="3562760"/>
            <a:ext cx="4633761" cy="461665"/>
          </a:xfrm>
          <a:prstGeom prst="rect">
            <a:avLst/>
          </a:prstGeom>
          <a:solidFill>
            <a:srgbClr val="296EA3"/>
          </a:solidFill>
          <a:ln w="15875">
            <a:noFill/>
          </a:ln>
        </p:spPr>
        <p:txBody>
          <a:bodyPr wrap="square" lIns="91440" tIns="45720" rIns="91440" bIns="45720">
            <a:spAutoFit/>
          </a:bodyPr>
          <a:lstStyle/>
          <a:p>
            <a:r>
              <a:rPr lang="zh-CN" altLang="en-US" sz="2400" b="1" dirty="0">
                <a:solidFill>
                  <a:schemeClr val="bg1"/>
                </a:solidFill>
                <a:latin typeface="微软雅黑" panose="020B0503020204020204" charset="-122"/>
                <a:ea typeface="微软雅黑" panose="020B0503020204020204" charset="-122"/>
              </a:rPr>
              <a:t>认识显示器接口</a:t>
            </a:r>
          </a:p>
        </p:txBody>
      </p:sp>
    </p:spTree>
    <p:extLst>
      <p:ext uri="{BB962C8B-B14F-4D97-AF65-F5344CB8AC3E}">
        <p14:creationId xmlns:p14="http://schemas.microsoft.com/office/powerpoint/2010/main" val="2873482452"/>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50"/>
                                        <p:tgtEl>
                                          <p:spTgt spid="2"/>
                                        </p:tgtEl>
                                      </p:cBhvr>
                                    </p:animEffect>
                                  </p:childTnLst>
                                </p:cTn>
                              </p:par>
                            </p:childTnLst>
                          </p:cTn>
                        </p:par>
                        <p:par>
                          <p:cTn id="8" fill="hold">
                            <p:stCondLst>
                              <p:cond delay="250"/>
                            </p:stCondLst>
                            <p:childTnLst>
                              <p:par>
                                <p:cTn id="9" presetID="22" presetClass="entr" presetSubtype="8" fill="hold" grpId="0" nodeType="afterEffect">
                                  <p:stCondLst>
                                    <p:cond delay="0"/>
                                  </p:stCondLst>
                                  <p:childTnLst>
                                    <p:set>
                                      <p:cBhvr>
                                        <p:cTn id="10" dur="1" fill="hold">
                                          <p:stCondLst>
                                            <p:cond delay="0"/>
                                          </p:stCondLst>
                                        </p:cTn>
                                        <p:tgtEl>
                                          <p:spTgt spid="80"/>
                                        </p:tgtEl>
                                        <p:attrNameLst>
                                          <p:attrName>style.visibility</p:attrName>
                                        </p:attrNameLst>
                                      </p:cBhvr>
                                      <p:to>
                                        <p:strVal val="visible"/>
                                      </p:to>
                                    </p:set>
                                    <p:animEffect transition="in" filter="wipe(left)">
                                      <p:cBhvr>
                                        <p:cTn id="11" dur="250"/>
                                        <p:tgtEl>
                                          <p:spTgt spid="80"/>
                                        </p:tgtEl>
                                      </p:cBhvr>
                                    </p:animEffect>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250"/>
                                        <p:tgtEl>
                                          <p:spTgt spid="3"/>
                                        </p:tgtEl>
                                      </p:cBhvr>
                                    </p:animEffect>
                                  </p:childTnLst>
                                </p:cTn>
                              </p:par>
                            </p:childTnLst>
                          </p:cTn>
                        </p:par>
                        <p:par>
                          <p:cTn id="16" fill="hold">
                            <p:stCondLst>
                              <p:cond delay="750"/>
                            </p:stCondLst>
                            <p:childTnLst>
                              <p:par>
                                <p:cTn id="17" presetID="22" presetClass="entr" presetSubtype="8" fill="hold" grpId="0" nodeType="afterEffect">
                                  <p:stCondLst>
                                    <p:cond delay="0"/>
                                  </p:stCondLst>
                                  <p:childTnLst>
                                    <p:set>
                                      <p:cBhvr>
                                        <p:cTn id="18" dur="1" fill="hold">
                                          <p:stCondLst>
                                            <p:cond delay="0"/>
                                          </p:stCondLst>
                                        </p:cTn>
                                        <p:tgtEl>
                                          <p:spTgt spid="83"/>
                                        </p:tgtEl>
                                        <p:attrNameLst>
                                          <p:attrName>style.visibility</p:attrName>
                                        </p:attrNameLst>
                                      </p:cBhvr>
                                      <p:to>
                                        <p:strVal val="visible"/>
                                      </p:to>
                                    </p:set>
                                    <p:animEffect transition="in" filter="wipe(left)">
                                      <p:cBhvr>
                                        <p:cTn id="19" dur="250"/>
                                        <p:tgtEl>
                                          <p:spTgt spid="83"/>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250"/>
                                        <p:tgtEl>
                                          <p:spTgt spid="8"/>
                                        </p:tgtEl>
                                      </p:cBhvr>
                                    </p:animEffect>
                                  </p:childTnLst>
                                </p:cTn>
                              </p:par>
                            </p:childTnLst>
                          </p:cTn>
                        </p:par>
                        <p:par>
                          <p:cTn id="24" fill="hold">
                            <p:stCondLst>
                              <p:cond delay="1250"/>
                            </p:stCondLst>
                            <p:childTnLst>
                              <p:par>
                                <p:cTn id="25" presetID="22" presetClass="entr" presetSubtype="8" fill="hold" grpId="0" nodeType="afterEffect">
                                  <p:stCondLst>
                                    <p:cond delay="0"/>
                                  </p:stCondLst>
                                  <p:childTnLst>
                                    <p:set>
                                      <p:cBhvr>
                                        <p:cTn id="26" dur="1" fill="hold">
                                          <p:stCondLst>
                                            <p:cond delay="0"/>
                                          </p:stCondLst>
                                        </p:cTn>
                                        <p:tgtEl>
                                          <p:spTgt spid="86"/>
                                        </p:tgtEl>
                                        <p:attrNameLst>
                                          <p:attrName>style.visibility</p:attrName>
                                        </p:attrNameLst>
                                      </p:cBhvr>
                                      <p:to>
                                        <p:strVal val="visible"/>
                                      </p:to>
                                    </p:set>
                                    <p:animEffect transition="in" filter="wipe(left)">
                                      <p:cBhvr>
                                        <p:cTn id="27" dur="250"/>
                                        <p:tgtEl>
                                          <p:spTgt spid="86"/>
                                        </p:tgtEl>
                                      </p:cBhvr>
                                    </p:animEffect>
                                  </p:childTnLst>
                                </p:cTn>
                              </p:par>
                            </p:childTnLst>
                          </p:cTn>
                        </p:par>
                        <p:par>
                          <p:cTn id="28" fill="hold">
                            <p:stCondLst>
                              <p:cond delay="1500"/>
                            </p:stCondLst>
                            <p:childTnLst>
                              <p:par>
                                <p:cTn id="29" presetID="22" presetClass="entr" presetSubtype="8"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250"/>
                                        <p:tgtEl>
                                          <p:spTgt spid="9"/>
                                        </p:tgtEl>
                                      </p:cBhvr>
                                    </p:animEffect>
                                  </p:childTnLst>
                                </p:cTn>
                              </p:par>
                            </p:childTnLst>
                          </p:cTn>
                        </p:par>
                        <p:par>
                          <p:cTn id="32" fill="hold">
                            <p:stCondLst>
                              <p:cond delay="1750"/>
                            </p:stCondLst>
                            <p:childTnLst>
                              <p:par>
                                <p:cTn id="33" presetID="22" presetClass="entr" presetSubtype="8" fill="hold" grpId="0" nodeType="afterEffect">
                                  <p:stCondLst>
                                    <p:cond delay="0"/>
                                  </p:stCondLst>
                                  <p:childTnLst>
                                    <p:set>
                                      <p:cBhvr>
                                        <p:cTn id="34" dur="1" fill="hold">
                                          <p:stCondLst>
                                            <p:cond delay="0"/>
                                          </p:stCondLst>
                                        </p:cTn>
                                        <p:tgtEl>
                                          <p:spTgt spid="104"/>
                                        </p:tgtEl>
                                        <p:attrNameLst>
                                          <p:attrName>style.visibility</p:attrName>
                                        </p:attrNameLst>
                                      </p:cBhvr>
                                      <p:to>
                                        <p:strVal val="visible"/>
                                      </p:to>
                                    </p:set>
                                    <p:animEffect transition="in" filter="wipe(left)">
                                      <p:cBhvr>
                                        <p:cTn id="35" dur="250"/>
                                        <p:tgtEl>
                                          <p:spTgt spid="104"/>
                                        </p:tgtEl>
                                      </p:cBhvr>
                                    </p:animEffect>
                                  </p:childTnLst>
                                </p:cTn>
                              </p:par>
                            </p:childTnLst>
                          </p:cTn>
                        </p:par>
                        <p:par>
                          <p:cTn id="36" fill="hold">
                            <p:stCondLst>
                              <p:cond delay="2000"/>
                            </p:stCondLst>
                            <p:childTnLst>
                              <p:par>
                                <p:cTn id="37" presetID="22" presetClass="entr" presetSubtype="8"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250"/>
                                        <p:tgtEl>
                                          <p:spTgt spid="10"/>
                                        </p:tgtEl>
                                      </p:cBhvr>
                                    </p:animEffect>
                                  </p:childTnLst>
                                </p:cTn>
                              </p:par>
                            </p:childTnLst>
                          </p:cTn>
                        </p:par>
                        <p:par>
                          <p:cTn id="40" fill="hold">
                            <p:stCondLst>
                              <p:cond delay="2250"/>
                            </p:stCondLst>
                            <p:childTnLst>
                              <p:par>
                                <p:cTn id="41" presetID="22" presetClass="entr" presetSubtype="8" fill="hold" grpId="0" nodeType="afterEffect">
                                  <p:stCondLst>
                                    <p:cond delay="0"/>
                                  </p:stCondLst>
                                  <p:childTnLst>
                                    <p:set>
                                      <p:cBhvr>
                                        <p:cTn id="42" dur="1" fill="hold">
                                          <p:stCondLst>
                                            <p:cond delay="0"/>
                                          </p:stCondLst>
                                        </p:cTn>
                                        <p:tgtEl>
                                          <p:spTgt spid="92"/>
                                        </p:tgtEl>
                                        <p:attrNameLst>
                                          <p:attrName>style.visibility</p:attrName>
                                        </p:attrNameLst>
                                      </p:cBhvr>
                                      <p:to>
                                        <p:strVal val="visible"/>
                                      </p:to>
                                    </p:set>
                                    <p:animEffect transition="in" filter="wipe(left)">
                                      <p:cBhvr>
                                        <p:cTn id="43" dur="250"/>
                                        <p:tgtEl>
                                          <p:spTgt spid="92"/>
                                        </p:tgtEl>
                                      </p:cBhvr>
                                    </p:animEffect>
                                  </p:childTnLst>
                                </p:cTn>
                              </p:par>
                            </p:childTnLst>
                          </p:cTn>
                        </p:par>
                        <p:par>
                          <p:cTn id="44" fill="hold">
                            <p:stCondLst>
                              <p:cond delay="2500"/>
                            </p:stCondLst>
                            <p:childTnLst>
                              <p:par>
                                <p:cTn id="45" presetID="22" presetClass="entr" presetSubtype="8" fill="hold"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250"/>
                                        <p:tgtEl>
                                          <p:spTgt spid="11"/>
                                        </p:tgtEl>
                                      </p:cBhvr>
                                    </p:animEffect>
                                  </p:childTnLst>
                                </p:cTn>
                              </p:par>
                            </p:childTnLst>
                          </p:cTn>
                        </p:par>
                        <p:par>
                          <p:cTn id="48" fill="hold">
                            <p:stCondLst>
                              <p:cond delay="2750"/>
                            </p:stCondLst>
                            <p:childTnLst>
                              <p:par>
                                <p:cTn id="49" presetID="22" presetClass="entr" presetSubtype="8" fill="hold" grpId="0" nodeType="afterEffect">
                                  <p:stCondLst>
                                    <p:cond delay="0"/>
                                  </p:stCondLst>
                                  <p:childTnLst>
                                    <p:set>
                                      <p:cBhvr>
                                        <p:cTn id="50" dur="1" fill="hold">
                                          <p:stCondLst>
                                            <p:cond delay="0"/>
                                          </p:stCondLst>
                                        </p:cTn>
                                        <p:tgtEl>
                                          <p:spTgt spid="98"/>
                                        </p:tgtEl>
                                        <p:attrNameLst>
                                          <p:attrName>style.visibility</p:attrName>
                                        </p:attrNameLst>
                                      </p:cBhvr>
                                      <p:to>
                                        <p:strVal val="visible"/>
                                      </p:to>
                                    </p:set>
                                    <p:animEffect transition="in" filter="wipe(left)">
                                      <p:cBhvr>
                                        <p:cTn id="51" dur="250"/>
                                        <p:tgtEl>
                                          <p:spTgt spid="98"/>
                                        </p:tgtEl>
                                      </p:cBhvr>
                                    </p:animEffect>
                                  </p:childTnLst>
                                </p:cTn>
                              </p:par>
                              <p:par>
                                <p:cTn id="52" presetID="22" presetClass="entr" presetSubtype="4" fill="hold" nodeType="with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wipe(down)">
                                      <p:cBhvr>
                                        <p:cTn id="5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3" grpId="0" animBg="1"/>
      <p:bldP spid="86" grpId="0" animBg="1"/>
      <p:bldP spid="92" grpId="0" animBg="1"/>
      <p:bldP spid="98" grpId="0" animBg="1"/>
      <p:bldP spid="10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1A007C56-D1F3-46C8-9391-2EB4149DF1B9}"/>
              </a:ext>
            </a:extLst>
          </p:cNvPr>
          <p:cNvSpPr/>
          <p:nvPr/>
        </p:nvSpPr>
        <p:spPr>
          <a:xfrm>
            <a:off x="0" y="0"/>
            <a:ext cx="5438609" cy="6858000"/>
          </a:xfrm>
          <a:prstGeom prst="rect">
            <a:avLst/>
          </a:prstGeom>
          <a:solidFill>
            <a:srgbClr val="296EA3"/>
          </a:solidFill>
          <a:ln>
            <a:solidFill>
              <a:srgbClr val="40A0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FAEFD025-B00E-4D70-825D-D92B79684AFC}"/>
              </a:ext>
            </a:extLst>
          </p:cNvPr>
          <p:cNvSpPr/>
          <p:nvPr/>
        </p:nvSpPr>
        <p:spPr>
          <a:xfrm>
            <a:off x="2731476" y="1284933"/>
            <a:ext cx="9460523" cy="3702903"/>
          </a:xfrm>
          <a:prstGeom prst="rect">
            <a:avLst/>
          </a:prstGeom>
          <a:solidFill>
            <a:schemeClr val="bg1"/>
          </a:solidFill>
          <a:ln>
            <a:solidFill>
              <a:srgbClr val="296EA3"/>
            </a:solidFill>
          </a:ln>
          <a:effectLst>
            <a:reflection blurRad="6350" stA="50000" endA="275" endPos="40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57685779-E262-4F28-B472-BFF5FE118A20}"/>
              </a:ext>
            </a:extLst>
          </p:cNvPr>
          <p:cNvSpPr txBox="1"/>
          <p:nvPr/>
        </p:nvSpPr>
        <p:spPr>
          <a:xfrm>
            <a:off x="5340023" y="1311802"/>
            <a:ext cx="1511953" cy="1569660"/>
          </a:xfrm>
          <a:prstGeom prst="rect">
            <a:avLst/>
          </a:prstGeom>
          <a:noFill/>
        </p:spPr>
        <p:txBody>
          <a:bodyPr wrap="none" rtlCol="0">
            <a:spAutoFit/>
          </a:bodyPr>
          <a:lstStyle/>
          <a:p>
            <a:pPr algn="ctr"/>
            <a:r>
              <a:rPr lang="en-US" altLang="zh-CN" sz="9600" dirty="0">
                <a:solidFill>
                  <a:srgbClr val="296EA3"/>
                </a:solidFill>
                <a:latin typeface="Impact" panose="020B0806030902050204" pitchFamily="34" charset="0"/>
                <a:ea typeface="包图粗黑体" panose="02000800000000000000" pitchFamily="2" charset="-122"/>
              </a:rPr>
              <a:t>06</a:t>
            </a:r>
            <a:endParaRPr lang="zh-CN" altLang="en-US" sz="9600" dirty="0">
              <a:solidFill>
                <a:srgbClr val="296EA3"/>
              </a:solidFill>
              <a:latin typeface="Impact" panose="020B0806030902050204" pitchFamily="34" charset="0"/>
              <a:ea typeface="包图粗黑体" panose="02000800000000000000" pitchFamily="2" charset="-122"/>
            </a:endParaRPr>
          </a:p>
        </p:txBody>
      </p:sp>
      <p:sp>
        <p:nvSpPr>
          <p:cNvPr id="7" name="文本框 6">
            <a:extLst>
              <a:ext uri="{FF2B5EF4-FFF2-40B4-BE49-F238E27FC236}">
                <a16:creationId xmlns:a16="http://schemas.microsoft.com/office/drawing/2014/main" id="{10ABDA53-4F33-499A-B772-76CB480EEE6F}"/>
              </a:ext>
            </a:extLst>
          </p:cNvPr>
          <p:cNvSpPr txBox="1"/>
          <p:nvPr/>
        </p:nvSpPr>
        <p:spPr>
          <a:xfrm>
            <a:off x="2552701" y="2886572"/>
            <a:ext cx="7086598" cy="769441"/>
          </a:xfrm>
          <a:prstGeom prst="rect">
            <a:avLst/>
          </a:prstGeom>
          <a:noFill/>
        </p:spPr>
        <p:txBody>
          <a:bodyPr wrap="square" rtlCol="0">
            <a:spAutoFit/>
            <a:scene3d>
              <a:camera prst="orthographicFront"/>
              <a:lightRig rig="threePt" dir="t"/>
            </a:scene3d>
            <a:sp3d contourW="12700"/>
          </a:bodyPr>
          <a:lstStyle/>
          <a:p>
            <a:pPr algn="ctr"/>
            <a:r>
              <a:rPr lang="zh-CN" altLang="en-US" sz="4400" b="1" dirty="0">
                <a:solidFill>
                  <a:srgbClr val="296EA3"/>
                </a:solidFill>
                <a:latin typeface="微软雅黑" panose="020B0503020204020204" pitchFamily="34" charset="-122"/>
                <a:ea typeface="微软雅黑" panose="020B0503020204020204" pitchFamily="34" charset="-122"/>
              </a:rPr>
              <a:t>总 结</a:t>
            </a:r>
          </a:p>
        </p:txBody>
      </p:sp>
    </p:spTree>
    <p:extLst>
      <p:ext uri="{BB962C8B-B14F-4D97-AF65-F5344CB8AC3E}">
        <p14:creationId xmlns:p14="http://schemas.microsoft.com/office/powerpoint/2010/main" val="4100307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2" presetClass="entr" presetSubtype="2"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ppt_x</p:attrName>
                                        </p:attrNameLst>
                                      </p:cBhvr>
                                      <p:tavLst>
                                        <p:tav tm="0">
                                          <p:val>
                                            <p:strVal val="#ppt_x+#ppt_w*1.125000"/>
                                          </p:val>
                                        </p:tav>
                                        <p:tav tm="100000">
                                          <p:val>
                                            <p:strVal val="#ppt_x"/>
                                          </p:val>
                                        </p:tav>
                                      </p:tavLst>
                                    </p:anim>
                                    <p:animEffect transition="in" filter="wipe(left)">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48">
            <a:extLst>
              <a:ext uri="{FF2B5EF4-FFF2-40B4-BE49-F238E27FC236}">
                <a16:creationId xmlns:a16="http://schemas.microsoft.com/office/drawing/2014/main" id="{C6BDA687-FA3D-41A4-B43E-30206D51C2DF}"/>
              </a:ext>
            </a:extLst>
          </p:cNvPr>
          <p:cNvSpPr>
            <a:spLocks noChangeArrowheads="1"/>
          </p:cNvSpPr>
          <p:nvPr/>
        </p:nvSpPr>
        <p:spPr bwMode="auto">
          <a:xfrm>
            <a:off x="508328" y="1215485"/>
            <a:ext cx="2199221" cy="430887"/>
          </a:xfrm>
          <a:prstGeom prst="rect">
            <a:avLst/>
          </a:prstGeom>
          <a:solidFill>
            <a:srgbClr val="FF6600"/>
          </a:solidFill>
          <a:ln>
            <a:noFill/>
          </a:ln>
        </p:spPr>
        <p:txBody>
          <a:bodyPr wrap="square">
            <a:spAutoFit/>
          </a:bodyPr>
          <a:lstStyle/>
          <a:p>
            <a:pPr algn="ctr"/>
            <a:r>
              <a:rPr lang="zh-CN" altLang="en-US" sz="2200" b="1" dirty="0">
                <a:solidFill>
                  <a:schemeClr val="bg1"/>
                </a:solidFill>
                <a:latin typeface="微软雅黑" panose="020B0503020204020204" pitchFamily="34" charset="-122"/>
                <a:ea typeface="微软雅黑" panose="020B0503020204020204" pitchFamily="34" charset="-122"/>
              </a:rPr>
              <a:t>认识</a:t>
            </a:r>
            <a:r>
              <a:rPr lang="en-US" altLang="zh-CN" sz="2200" b="1" dirty="0">
                <a:solidFill>
                  <a:schemeClr val="bg1"/>
                </a:solidFill>
                <a:latin typeface="微软雅黑" panose="020B0503020204020204" pitchFamily="34" charset="-122"/>
                <a:ea typeface="微软雅黑" panose="020B0503020204020204" pitchFamily="34" charset="-122"/>
              </a:rPr>
              <a:t>I/O</a:t>
            </a:r>
            <a:r>
              <a:rPr lang="zh-CN" altLang="en-US" sz="2200" b="1" dirty="0">
                <a:solidFill>
                  <a:schemeClr val="bg1"/>
                </a:solidFill>
                <a:latin typeface="微软雅黑" panose="020B0503020204020204" pitchFamily="34" charset="-122"/>
                <a:ea typeface="微软雅黑" panose="020B0503020204020204" pitchFamily="34" charset="-122"/>
              </a:rPr>
              <a:t>设备</a:t>
            </a:r>
            <a:endParaRPr lang="en-US" altLang="zh-CN" sz="2200" b="1" dirty="0">
              <a:solidFill>
                <a:schemeClr val="bg1"/>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3E203928-086E-439D-8506-FD197D711008}"/>
              </a:ext>
            </a:extLst>
          </p:cNvPr>
          <p:cNvSpPr/>
          <p:nvPr/>
        </p:nvSpPr>
        <p:spPr>
          <a:xfrm>
            <a:off x="482316" y="2554619"/>
            <a:ext cx="2225233" cy="1111752"/>
          </a:xfrm>
          <a:prstGeom prst="rect">
            <a:avLst/>
          </a:prstGeom>
          <a:solidFill>
            <a:srgbClr val="296EA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认识输入输出</a:t>
            </a:r>
            <a:endParaRPr lang="en-US" altLang="zh-CN" sz="2200" b="1" dirty="0">
              <a:latin typeface="微软雅黑" panose="020B0503020204020204" pitchFamily="34" charset="-122"/>
              <a:ea typeface="微软雅黑" panose="020B0503020204020204" pitchFamily="34" charset="-122"/>
            </a:endParaRPr>
          </a:p>
          <a:p>
            <a:pPr algn="ctr"/>
            <a:r>
              <a:rPr lang="zh-CN" altLang="en-US" sz="2200" b="1" dirty="0">
                <a:latin typeface="微软雅黑" panose="020B0503020204020204" pitchFamily="34" charset="-122"/>
                <a:ea typeface="微软雅黑" panose="020B0503020204020204" pitchFamily="34" charset="-122"/>
              </a:rPr>
              <a:t>设备</a:t>
            </a:r>
          </a:p>
        </p:txBody>
      </p:sp>
      <p:sp>
        <p:nvSpPr>
          <p:cNvPr id="6" name="矩形 5">
            <a:extLst>
              <a:ext uri="{FF2B5EF4-FFF2-40B4-BE49-F238E27FC236}">
                <a16:creationId xmlns:a16="http://schemas.microsoft.com/office/drawing/2014/main" id="{B7658D96-064B-4C9A-B352-A4AF1CB57590}"/>
              </a:ext>
            </a:extLst>
          </p:cNvPr>
          <p:cNvSpPr/>
          <p:nvPr/>
        </p:nvSpPr>
        <p:spPr>
          <a:xfrm>
            <a:off x="3509585" y="2554619"/>
            <a:ext cx="2225233" cy="1111752"/>
          </a:xfrm>
          <a:prstGeom prst="rect">
            <a:avLst/>
          </a:prstGeom>
          <a:solidFill>
            <a:srgbClr val="296EA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认识</a:t>
            </a:r>
            <a:r>
              <a:rPr lang="en-US" altLang="zh-CN" sz="2200" b="1" dirty="0">
                <a:latin typeface="微软雅黑" panose="020B0503020204020204" pitchFamily="34" charset="-122"/>
                <a:ea typeface="微软雅黑" panose="020B0503020204020204" pitchFamily="34" charset="-122"/>
              </a:rPr>
              <a:t>PS/2</a:t>
            </a:r>
            <a:r>
              <a:rPr lang="zh-CN" altLang="en-US" sz="2200" b="1" dirty="0">
                <a:latin typeface="微软雅黑" panose="020B0503020204020204" pitchFamily="34" charset="-122"/>
                <a:ea typeface="微软雅黑" panose="020B0503020204020204" pitchFamily="34" charset="-122"/>
              </a:rPr>
              <a:t>接口</a:t>
            </a:r>
          </a:p>
        </p:txBody>
      </p:sp>
      <p:sp>
        <p:nvSpPr>
          <p:cNvPr id="7" name="矩形 6">
            <a:extLst>
              <a:ext uri="{FF2B5EF4-FFF2-40B4-BE49-F238E27FC236}">
                <a16:creationId xmlns:a16="http://schemas.microsoft.com/office/drawing/2014/main" id="{932AFA51-A010-45C3-A74B-6E445775F413}"/>
              </a:ext>
            </a:extLst>
          </p:cNvPr>
          <p:cNvSpPr/>
          <p:nvPr/>
        </p:nvSpPr>
        <p:spPr>
          <a:xfrm>
            <a:off x="6698203" y="2554619"/>
            <a:ext cx="2225233" cy="1111752"/>
          </a:xfrm>
          <a:prstGeom prst="rect">
            <a:avLst/>
          </a:prstGeom>
          <a:solidFill>
            <a:srgbClr val="296EA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认识显示器接口</a:t>
            </a:r>
          </a:p>
        </p:txBody>
      </p:sp>
      <p:sp>
        <p:nvSpPr>
          <p:cNvPr id="5" name="箭头: 右 4">
            <a:extLst>
              <a:ext uri="{FF2B5EF4-FFF2-40B4-BE49-F238E27FC236}">
                <a16:creationId xmlns:a16="http://schemas.microsoft.com/office/drawing/2014/main" id="{7BC5DB60-B5CE-451F-99B9-D9EF3E3D93D9}"/>
              </a:ext>
            </a:extLst>
          </p:cNvPr>
          <p:cNvSpPr/>
          <p:nvPr/>
        </p:nvSpPr>
        <p:spPr>
          <a:xfrm>
            <a:off x="2722118" y="2946035"/>
            <a:ext cx="690734" cy="328921"/>
          </a:xfrm>
          <a:prstGeom prst="rightArrow">
            <a:avLst/>
          </a:prstGeom>
          <a:solidFill>
            <a:srgbClr val="FF66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a:latin typeface="微软雅黑" panose="020B0503020204020204" pitchFamily="34" charset="-122"/>
              <a:ea typeface="微软雅黑" panose="020B0503020204020204" pitchFamily="34" charset="-122"/>
            </a:endParaRPr>
          </a:p>
        </p:txBody>
      </p:sp>
      <p:sp>
        <p:nvSpPr>
          <p:cNvPr id="9" name="箭头: 右 8">
            <a:extLst>
              <a:ext uri="{FF2B5EF4-FFF2-40B4-BE49-F238E27FC236}">
                <a16:creationId xmlns:a16="http://schemas.microsoft.com/office/drawing/2014/main" id="{D8945CD6-D8E8-4698-91CF-66AF7ED2BC16}"/>
              </a:ext>
            </a:extLst>
          </p:cNvPr>
          <p:cNvSpPr/>
          <p:nvPr/>
        </p:nvSpPr>
        <p:spPr>
          <a:xfrm>
            <a:off x="5883576" y="2946035"/>
            <a:ext cx="690734" cy="328921"/>
          </a:xfrm>
          <a:prstGeom prst="rightArrow">
            <a:avLst/>
          </a:prstGeom>
          <a:solidFill>
            <a:srgbClr val="FF66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a:latin typeface="微软雅黑" panose="020B0503020204020204" pitchFamily="34" charset="-122"/>
              <a:ea typeface="微软雅黑" panose="020B0503020204020204" pitchFamily="34" charset="-122"/>
            </a:endParaRPr>
          </a:p>
        </p:txBody>
      </p:sp>
      <p:sp>
        <p:nvSpPr>
          <p:cNvPr id="2" name="内容占位符 1">
            <a:extLst>
              <a:ext uri="{FF2B5EF4-FFF2-40B4-BE49-F238E27FC236}">
                <a16:creationId xmlns:a16="http://schemas.microsoft.com/office/drawing/2014/main" id="{B9059184-2341-4A8B-99D4-2B970A7CCA45}"/>
              </a:ext>
            </a:extLst>
          </p:cNvPr>
          <p:cNvSpPr>
            <a:spLocks noGrp="1"/>
          </p:cNvSpPr>
          <p:nvPr>
            <p:ph sz="quarter" idx="13"/>
          </p:nvPr>
        </p:nvSpPr>
        <p:spPr/>
        <p:txBody>
          <a:bodyPr/>
          <a:lstStyle/>
          <a:p>
            <a:r>
              <a:rPr lang="zh-CN" altLang="en-US" dirty="0"/>
              <a:t>总结</a:t>
            </a:r>
          </a:p>
        </p:txBody>
      </p:sp>
      <p:sp>
        <p:nvSpPr>
          <p:cNvPr id="8" name="文本占位符 7">
            <a:extLst>
              <a:ext uri="{FF2B5EF4-FFF2-40B4-BE49-F238E27FC236}">
                <a16:creationId xmlns:a16="http://schemas.microsoft.com/office/drawing/2014/main" id="{5A28E4D3-FCEE-4675-B0E4-FF3FDBCA5C3B}"/>
              </a:ext>
            </a:extLst>
          </p:cNvPr>
          <p:cNvSpPr>
            <a:spLocks noGrp="1"/>
          </p:cNvSpPr>
          <p:nvPr>
            <p:ph type="body" sz="quarter" idx="14"/>
          </p:nvPr>
        </p:nvSpPr>
        <p:spPr/>
        <p:txBody>
          <a:bodyPr/>
          <a:lstStyle/>
          <a:p>
            <a:r>
              <a:rPr lang="en-US" altLang="zh-CN" dirty="0"/>
              <a:t>06</a:t>
            </a:r>
            <a:endParaRPr lang="zh-CN" altLang="en-US" dirty="0"/>
          </a:p>
        </p:txBody>
      </p:sp>
      <p:sp>
        <p:nvSpPr>
          <p:cNvPr id="10" name="箭头: 右 8">
            <a:extLst>
              <a:ext uri="{FF2B5EF4-FFF2-40B4-BE49-F238E27FC236}">
                <a16:creationId xmlns:a16="http://schemas.microsoft.com/office/drawing/2014/main" id="{D8945CD6-D8E8-4698-91CF-66AF7ED2BC16}"/>
              </a:ext>
            </a:extLst>
          </p:cNvPr>
          <p:cNvSpPr/>
          <p:nvPr/>
        </p:nvSpPr>
        <p:spPr>
          <a:xfrm>
            <a:off x="9047329" y="2904213"/>
            <a:ext cx="690734" cy="328921"/>
          </a:xfrm>
          <a:prstGeom prst="rightArrow">
            <a:avLst/>
          </a:prstGeom>
          <a:solidFill>
            <a:srgbClr val="FF66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a:latin typeface="微软雅黑" panose="020B0503020204020204" pitchFamily="34" charset="-122"/>
              <a:ea typeface="微软雅黑" panose="020B0503020204020204" pitchFamily="34" charset="-122"/>
            </a:endParaRPr>
          </a:p>
        </p:txBody>
      </p:sp>
      <p:sp>
        <p:nvSpPr>
          <p:cNvPr id="11" name="矩形 10">
            <a:extLst>
              <a:ext uri="{FF2B5EF4-FFF2-40B4-BE49-F238E27FC236}">
                <a16:creationId xmlns:a16="http://schemas.microsoft.com/office/drawing/2014/main" id="{932AFA51-A010-45C3-A74B-6E445775F413}"/>
              </a:ext>
            </a:extLst>
          </p:cNvPr>
          <p:cNvSpPr/>
          <p:nvPr/>
        </p:nvSpPr>
        <p:spPr>
          <a:xfrm>
            <a:off x="9738063" y="2554619"/>
            <a:ext cx="2225233" cy="1111752"/>
          </a:xfrm>
          <a:prstGeom prst="rect">
            <a:avLst/>
          </a:prstGeom>
          <a:solidFill>
            <a:srgbClr val="296EA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安装显卡</a:t>
            </a:r>
          </a:p>
        </p:txBody>
      </p:sp>
    </p:spTree>
    <p:extLst>
      <p:ext uri="{BB962C8B-B14F-4D97-AF65-F5344CB8AC3E}">
        <p14:creationId xmlns:p14="http://schemas.microsoft.com/office/powerpoint/2010/main" val="168085687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6" grpId="0" animBg="1"/>
      <p:bldP spid="7" grpId="0" animBg="1"/>
      <p:bldP spid="5" grpId="0" animBg="1"/>
      <p:bldP spid="9" grpId="0" animBg="1"/>
      <p:bldP spid="10" grpId="0" animBg="1"/>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B42AF314-5E6E-4CE6-BD57-E103C97EA8C7}"/>
              </a:ext>
            </a:extLst>
          </p:cNvPr>
          <p:cNvSpPr/>
          <p:nvPr/>
        </p:nvSpPr>
        <p:spPr>
          <a:xfrm flipH="1">
            <a:off x="6441624" y="-4360"/>
            <a:ext cx="5750375" cy="6858000"/>
          </a:xfrm>
          <a:prstGeom prst="rect">
            <a:avLst/>
          </a:prstGeom>
          <a:solidFill>
            <a:srgbClr val="296E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任意多边形: 形状 9">
            <a:extLst>
              <a:ext uri="{FF2B5EF4-FFF2-40B4-BE49-F238E27FC236}">
                <a16:creationId xmlns:a16="http://schemas.microsoft.com/office/drawing/2014/main" id="{34B1B175-A8A8-429C-9D0E-E1B170AE0E01}"/>
              </a:ext>
            </a:extLst>
          </p:cNvPr>
          <p:cNvSpPr/>
          <p:nvPr/>
        </p:nvSpPr>
        <p:spPr>
          <a:xfrm rot="19800000" flipH="1">
            <a:off x="5340301" y="1565045"/>
            <a:ext cx="1927670" cy="6188100"/>
          </a:xfrm>
          <a:custGeom>
            <a:avLst/>
            <a:gdLst>
              <a:gd name="connsiteX0" fmla="*/ 0 w 1927670"/>
              <a:gd name="connsiteY0" fmla="*/ 0 h 6188100"/>
              <a:gd name="connsiteX1" fmla="*/ 1925077 w 1927670"/>
              <a:gd name="connsiteY1" fmla="*/ 1089521 h 6188100"/>
              <a:gd name="connsiteX2" fmla="*/ 1925077 w 1927670"/>
              <a:gd name="connsiteY2" fmla="*/ 3430821 h 6188100"/>
              <a:gd name="connsiteX3" fmla="*/ 1927670 w 1927670"/>
              <a:gd name="connsiteY3" fmla="*/ 3429324 h 6188100"/>
              <a:gd name="connsiteX4" fmla="*/ 1927670 w 1927670"/>
              <a:gd name="connsiteY4" fmla="*/ 5076656 h 6188100"/>
              <a:gd name="connsiteX5" fmla="*/ 2593 w 1927670"/>
              <a:gd name="connsiteY5" fmla="*/ 6188100 h 6188100"/>
              <a:gd name="connsiteX6" fmla="*/ 2593 w 1927670"/>
              <a:gd name="connsiteY6" fmla="*/ 6176626 h 6188100"/>
              <a:gd name="connsiteX7" fmla="*/ 0 w 1927670"/>
              <a:gd name="connsiteY7" fmla="*/ 6176626 h 618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7670" h="6188100">
                <a:moveTo>
                  <a:pt x="0" y="0"/>
                </a:moveTo>
                <a:lnTo>
                  <a:pt x="1925077" y="1089521"/>
                </a:lnTo>
                <a:lnTo>
                  <a:pt x="1925077" y="3430821"/>
                </a:lnTo>
                <a:lnTo>
                  <a:pt x="1927670" y="3429324"/>
                </a:lnTo>
                <a:lnTo>
                  <a:pt x="1927670" y="5076656"/>
                </a:lnTo>
                <a:lnTo>
                  <a:pt x="2593" y="6188100"/>
                </a:lnTo>
                <a:lnTo>
                  <a:pt x="2593" y="6176626"/>
                </a:lnTo>
                <a:lnTo>
                  <a:pt x="0" y="6176626"/>
                </a:lnTo>
                <a:close/>
              </a:path>
            </a:pathLst>
          </a:custGeom>
          <a:gradFill flip="none" rotWithShape="1">
            <a:gsLst>
              <a:gs pos="0">
                <a:srgbClr val="2869A1"/>
              </a:gs>
              <a:gs pos="33000">
                <a:srgbClr val="2783AC"/>
              </a:gs>
              <a:gs pos="66000">
                <a:srgbClr val="249CB5"/>
              </a:gs>
              <a:gs pos="100000">
                <a:srgbClr val="20ABBE"/>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a:extLst>
              <a:ext uri="{FF2B5EF4-FFF2-40B4-BE49-F238E27FC236}">
                <a16:creationId xmlns:a16="http://schemas.microsoft.com/office/drawing/2014/main" id="{3FAFCC0D-B84E-4BA6-9BD3-82D8FDCBE877}"/>
              </a:ext>
            </a:extLst>
          </p:cNvPr>
          <p:cNvSpPr/>
          <p:nvPr/>
        </p:nvSpPr>
        <p:spPr>
          <a:xfrm rot="1829507" flipH="1">
            <a:off x="5335184" y="-941655"/>
            <a:ext cx="1925077" cy="6177680"/>
          </a:xfrm>
          <a:custGeom>
            <a:avLst/>
            <a:gdLst>
              <a:gd name="connsiteX0" fmla="*/ 0 w 1925077"/>
              <a:gd name="connsiteY0" fmla="*/ 0 h 6177680"/>
              <a:gd name="connsiteX1" fmla="*/ 1925077 w 1925077"/>
              <a:gd name="connsiteY1" fmla="*/ 1133585 h 6177680"/>
              <a:gd name="connsiteX2" fmla="*/ 1925077 w 1925077"/>
              <a:gd name="connsiteY2" fmla="*/ 5088169 h 6177680"/>
              <a:gd name="connsiteX3" fmla="*/ 0 w 1925077"/>
              <a:gd name="connsiteY3" fmla="*/ 6177680 h 6177680"/>
            </a:gdLst>
            <a:ahLst/>
            <a:cxnLst>
              <a:cxn ang="0">
                <a:pos x="connsiteX0" y="connsiteY0"/>
              </a:cxn>
              <a:cxn ang="0">
                <a:pos x="connsiteX1" y="connsiteY1"/>
              </a:cxn>
              <a:cxn ang="0">
                <a:pos x="connsiteX2" y="connsiteY2"/>
              </a:cxn>
              <a:cxn ang="0">
                <a:pos x="connsiteX3" y="connsiteY3"/>
              </a:cxn>
            </a:cxnLst>
            <a:rect l="l" t="t" r="r" b="b"/>
            <a:pathLst>
              <a:path w="1925077" h="6177680">
                <a:moveTo>
                  <a:pt x="0" y="0"/>
                </a:moveTo>
                <a:lnTo>
                  <a:pt x="1925077" y="1133585"/>
                </a:lnTo>
                <a:lnTo>
                  <a:pt x="1925077" y="5088169"/>
                </a:lnTo>
                <a:lnTo>
                  <a:pt x="0" y="6177680"/>
                </a:lnTo>
                <a:close/>
              </a:path>
            </a:pathLst>
          </a:custGeom>
          <a:gradFill>
            <a:gsLst>
              <a:gs pos="0">
                <a:srgbClr val="2869A1"/>
              </a:gs>
              <a:gs pos="33000">
                <a:srgbClr val="2783AC"/>
              </a:gs>
              <a:gs pos="66000">
                <a:srgbClr val="249CB5"/>
              </a:gs>
              <a:gs pos="100000">
                <a:srgbClr val="20ABB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889415EB-2CB7-47BF-8FC7-4983F2F50EAB}"/>
              </a:ext>
            </a:extLst>
          </p:cNvPr>
          <p:cNvSpPr txBox="1"/>
          <p:nvPr/>
        </p:nvSpPr>
        <p:spPr>
          <a:xfrm flipH="1">
            <a:off x="6954054" y="2712841"/>
            <a:ext cx="5094590" cy="1384995"/>
          </a:xfrm>
          <a:prstGeom prst="rect">
            <a:avLst/>
          </a:prstGeom>
          <a:noFill/>
          <a:effectLst>
            <a:outerShdw blurRad="50800" dist="38100" dir="5400000" algn="t" rotWithShape="0">
              <a:prstClr val="black">
                <a:alpha val="40000"/>
              </a:prstClr>
            </a:outerShdw>
          </a:effectLst>
        </p:spPr>
        <p:txBody>
          <a:bodyPr wrap="square" rtlCol="0">
            <a:spAutoFit/>
          </a:bodyPr>
          <a:lstStyle/>
          <a:p>
            <a:r>
              <a:rPr lang="zh-CN" altLang="en-US" sz="4800" b="1" dirty="0">
                <a:solidFill>
                  <a:schemeClr val="bg1"/>
                </a:solidFill>
                <a:latin typeface="微软雅黑" panose="020B0503020204020204" pitchFamily="34" charset="-122"/>
                <a:ea typeface="微软雅黑" panose="020B0503020204020204" pitchFamily="34" charset="-122"/>
              </a:rPr>
              <a:t>计算机组装与维护</a:t>
            </a:r>
            <a:endParaRPr lang="en-US" altLang="zh-CN" sz="4800" b="1" dirty="0">
              <a:solidFill>
                <a:schemeClr val="bg1"/>
              </a:solidFill>
              <a:latin typeface="微软雅黑" panose="020B0503020204020204" pitchFamily="34" charset="-122"/>
              <a:ea typeface="微软雅黑" panose="020B0503020204020204" pitchFamily="34" charset="-122"/>
            </a:endParaRPr>
          </a:p>
          <a:p>
            <a:pPr algn="ctr"/>
            <a:r>
              <a:rPr lang="zh-CN" altLang="en-US" sz="3600" b="1" dirty="0">
                <a:solidFill>
                  <a:schemeClr val="bg1"/>
                </a:solidFill>
                <a:latin typeface="微软雅黑" panose="020B0503020204020204" pitchFamily="34" charset="-122"/>
                <a:ea typeface="微软雅黑" panose="020B0503020204020204" pitchFamily="34" charset="-122"/>
              </a:rPr>
              <a:t>（第二版）</a:t>
            </a:r>
          </a:p>
        </p:txBody>
      </p:sp>
      <p:sp>
        <p:nvSpPr>
          <p:cNvPr id="13" name="文本框 12">
            <a:extLst>
              <a:ext uri="{FF2B5EF4-FFF2-40B4-BE49-F238E27FC236}">
                <a16:creationId xmlns:a16="http://schemas.microsoft.com/office/drawing/2014/main" id="{533A5573-9E67-4DE3-BAEA-1D3EC11BF378}"/>
              </a:ext>
            </a:extLst>
          </p:cNvPr>
          <p:cNvSpPr txBox="1"/>
          <p:nvPr/>
        </p:nvSpPr>
        <p:spPr>
          <a:xfrm flipH="1">
            <a:off x="1115412" y="2556087"/>
            <a:ext cx="3245789" cy="83099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lang="zh-CN" altLang="en-US" sz="4800" b="1" dirty="0">
                <a:solidFill>
                  <a:srgbClr val="1380C2"/>
                </a:solidFill>
                <a:latin typeface="包图粗黑体" panose="02000800000000000000" pitchFamily="2" charset="-122"/>
                <a:ea typeface="包图粗黑体" panose="02000800000000000000" pitchFamily="2" charset="-122"/>
              </a:rPr>
              <a:t>谢谢观看！</a:t>
            </a:r>
            <a:endParaRPr kumimoji="0" lang="zh-CN" altLang="en-US" sz="4800" b="1" i="0" u="none" strike="noStrike" kern="1200" cap="none" spc="0" normalizeH="0" baseline="0" noProof="0" dirty="0">
              <a:ln>
                <a:noFill/>
              </a:ln>
              <a:solidFill>
                <a:srgbClr val="1380C2"/>
              </a:solidFill>
              <a:effectLst/>
              <a:uLnTx/>
              <a:uFillTx/>
              <a:latin typeface="包图粗黑体" panose="02000800000000000000" pitchFamily="2" charset="-122"/>
              <a:ea typeface="包图粗黑体" panose="02000800000000000000" pitchFamily="2" charset="-122"/>
            </a:endParaRPr>
          </a:p>
        </p:txBody>
      </p:sp>
      <p:cxnSp>
        <p:nvCxnSpPr>
          <p:cNvPr id="18" name="直接连接符 17">
            <a:extLst>
              <a:ext uri="{FF2B5EF4-FFF2-40B4-BE49-F238E27FC236}">
                <a16:creationId xmlns:a16="http://schemas.microsoft.com/office/drawing/2014/main" id="{53FDA4BA-1B4F-4D24-B064-04A2F0F3D610}"/>
              </a:ext>
            </a:extLst>
          </p:cNvPr>
          <p:cNvCxnSpPr>
            <a:cxnSpLocks/>
          </p:cNvCxnSpPr>
          <p:nvPr/>
        </p:nvCxnSpPr>
        <p:spPr>
          <a:xfrm>
            <a:off x="593889" y="3405338"/>
            <a:ext cx="3802481"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9235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childTnLst>
                                </p:cTn>
                              </p:par>
                            </p:childTnLst>
                          </p:cTn>
                        </p:par>
                        <p:par>
                          <p:cTn id="10" fill="hold">
                            <p:stCondLst>
                              <p:cond delay="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par>
                          <p:cTn id="14" fill="hold">
                            <p:stCondLst>
                              <p:cond delay="500"/>
                            </p:stCondLst>
                            <p:childTnLst>
                              <p:par>
                                <p:cTn id="15" presetID="14" presetClass="entr" presetSubtype="1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randombar(horizontal)">
                                      <p:cBhvr>
                                        <p:cTn id="17" dur="500"/>
                                        <p:tgtEl>
                                          <p:spTgt spid="12"/>
                                        </p:tgtEl>
                                      </p:cBhvr>
                                    </p:animEffect>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16" presetClass="entr" presetSubtype="21"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barn(inVertical)">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2"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1A007C56-D1F3-46C8-9391-2EB4149DF1B9}"/>
              </a:ext>
            </a:extLst>
          </p:cNvPr>
          <p:cNvSpPr/>
          <p:nvPr/>
        </p:nvSpPr>
        <p:spPr>
          <a:xfrm>
            <a:off x="0" y="0"/>
            <a:ext cx="5438609" cy="6858000"/>
          </a:xfrm>
          <a:prstGeom prst="rect">
            <a:avLst/>
          </a:prstGeom>
          <a:solidFill>
            <a:srgbClr val="296EA3"/>
          </a:solidFill>
          <a:ln>
            <a:solidFill>
              <a:srgbClr val="40A0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FAEFD025-B00E-4D70-825D-D92B79684AFC}"/>
              </a:ext>
            </a:extLst>
          </p:cNvPr>
          <p:cNvSpPr/>
          <p:nvPr/>
        </p:nvSpPr>
        <p:spPr>
          <a:xfrm>
            <a:off x="2731476" y="1284933"/>
            <a:ext cx="9460523" cy="3702903"/>
          </a:xfrm>
          <a:prstGeom prst="rect">
            <a:avLst/>
          </a:prstGeom>
          <a:solidFill>
            <a:schemeClr val="bg1"/>
          </a:solidFill>
          <a:ln>
            <a:solidFill>
              <a:srgbClr val="296EA3"/>
            </a:solidFill>
          </a:ln>
          <a:effectLst>
            <a:reflection blurRad="6350" stA="50000" endA="275" endPos="40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57685779-E262-4F28-B472-BFF5FE118A20}"/>
              </a:ext>
            </a:extLst>
          </p:cNvPr>
          <p:cNvSpPr txBox="1"/>
          <p:nvPr/>
        </p:nvSpPr>
        <p:spPr>
          <a:xfrm>
            <a:off x="5438609" y="1311802"/>
            <a:ext cx="1314782" cy="1569660"/>
          </a:xfrm>
          <a:prstGeom prst="rect">
            <a:avLst/>
          </a:prstGeom>
          <a:noFill/>
        </p:spPr>
        <p:txBody>
          <a:bodyPr wrap="none" rtlCol="0">
            <a:spAutoFit/>
          </a:bodyPr>
          <a:lstStyle/>
          <a:p>
            <a:pPr algn="ctr"/>
            <a:r>
              <a:rPr lang="en-US" altLang="zh-CN" sz="9600" dirty="0">
                <a:solidFill>
                  <a:srgbClr val="296EA3"/>
                </a:solidFill>
                <a:latin typeface="Impact" panose="020B0806030902050204" pitchFamily="34" charset="0"/>
                <a:ea typeface="包图粗黑体" panose="02000800000000000000" pitchFamily="2" charset="-122"/>
              </a:rPr>
              <a:t>01</a:t>
            </a:r>
            <a:endParaRPr lang="zh-CN" altLang="en-US" sz="9600" dirty="0">
              <a:solidFill>
                <a:srgbClr val="296EA3"/>
              </a:solidFill>
              <a:latin typeface="Impact" panose="020B0806030902050204" pitchFamily="34" charset="0"/>
              <a:ea typeface="包图粗黑体" panose="02000800000000000000" pitchFamily="2" charset="-122"/>
            </a:endParaRPr>
          </a:p>
        </p:txBody>
      </p:sp>
      <p:sp>
        <p:nvSpPr>
          <p:cNvPr id="7" name="文本框 6">
            <a:extLst>
              <a:ext uri="{FF2B5EF4-FFF2-40B4-BE49-F238E27FC236}">
                <a16:creationId xmlns:a16="http://schemas.microsoft.com/office/drawing/2014/main" id="{10ABDA53-4F33-499A-B772-76CB480EEE6F}"/>
              </a:ext>
            </a:extLst>
          </p:cNvPr>
          <p:cNvSpPr txBox="1"/>
          <p:nvPr/>
        </p:nvSpPr>
        <p:spPr>
          <a:xfrm>
            <a:off x="2918461" y="2908331"/>
            <a:ext cx="7086598" cy="769441"/>
          </a:xfrm>
          <a:prstGeom prst="rect">
            <a:avLst/>
          </a:prstGeom>
          <a:noFill/>
        </p:spPr>
        <p:txBody>
          <a:bodyPr wrap="square" rtlCol="0">
            <a:spAutoFit/>
            <a:scene3d>
              <a:camera prst="orthographicFront"/>
              <a:lightRig rig="threePt" dir="t"/>
            </a:scene3d>
            <a:sp3d contourW="12700"/>
          </a:bodyPr>
          <a:lstStyle/>
          <a:p>
            <a:pPr algn="ctr"/>
            <a:r>
              <a:rPr lang="zh-CN" altLang="en-US" sz="4400" b="1" dirty="0">
                <a:solidFill>
                  <a:srgbClr val="296EA3"/>
                </a:solidFill>
                <a:latin typeface="微软雅黑" panose="020B0503020204020204" pitchFamily="34" charset="-122"/>
                <a:ea typeface="微软雅黑" panose="020B0503020204020204" pitchFamily="34" charset="-122"/>
              </a:rPr>
              <a:t>认识</a:t>
            </a:r>
            <a:r>
              <a:rPr lang="en-US" altLang="zh-CN" sz="4400" b="1" dirty="0">
                <a:solidFill>
                  <a:srgbClr val="296EA3"/>
                </a:solidFill>
                <a:latin typeface="微软雅黑" panose="020B0503020204020204" pitchFamily="34" charset="-122"/>
                <a:ea typeface="微软雅黑" panose="020B0503020204020204" pitchFamily="34" charset="-122"/>
              </a:rPr>
              <a:t>I/O</a:t>
            </a:r>
            <a:r>
              <a:rPr lang="zh-CN" altLang="en-US" sz="4400" b="1" dirty="0">
                <a:solidFill>
                  <a:srgbClr val="296EA3"/>
                </a:solidFill>
                <a:latin typeface="微软雅黑" panose="020B0503020204020204" pitchFamily="34" charset="-122"/>
                <a:ea typeface="微软雅黑" panose="020B0503020204020204" pitchFamily="34" charset="-122"/>
              </a:rPr>
              <a:t>输出设备</a:t>
            </a:r>
          </a:p>
        </p:txBody>
      </p:sp>
    </p:spTree>
    <p:extLst>
      <p:ext uri="{BB962C8B-B14F-4D97-AF65-F5344CB8AC3E}">
        <p14:creationId xmlns:p14="http://schemas.microsoft.com/office/powerpoint/2010/main" val="2014996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2" presetClass="entr" presetSubtype="2"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ppt_x</p:attrName>
                                        </p:attrNameLst>
                                      </p:cBhvr>
                                      <p:tavLst>
                                        <p:tav tm="0">
                                          <p:val>
                                            <p:strVal val="#ppt_x+#ppt_w*1.125000"/>
                                          </p:val>
                                        </p:tav>
                                        <p:tav tm="100000">
                                          <p:val>
                                            <p:strVal val="#ppt_x"/>
                                          </p:val>
                                        </p:tav>
                                      </p:tavLst>
                                    </p:anim>
                                    <p:animEffect transition="in" filter="wipe(left)">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36">
            <a:extLst>
              <a:ext uri="{FF2B5EF4-FFF2-40B4-BE49-F238E27FC236}">
                <a16:creationId xmlns:a16="http://schemas.microsoft.com/office/drawing/2014/main" id="{8DE63E9D-BFC2-47C7-8278-A4A61D424424}"/>
              </a:ext>
            </a:extLst>
          </p:cNvPr>
          <p:cNvSpPr>
            <a:spLocks noChangeArrowheads="1"/>
          </p:cNvSpPr>
          <p:nvPr/>
        </p:nvSpPr>
        <p:spPr bwMode="auto">
          <a:xfrm>
            <a:off x="689957" y="980472"/>
            <a:ext cx="10565476" cy="2243050"/>
          </a:xfrm>
          <a:prstGeom prst="rect">
            <a:avLst/>
          </a:prstGeom>
          <a:solidFill>
            <a:srgbClr val="296EA3"/>
          </a:solidFill>
          <a:ln>
            <a:noFill/>
          </a:ln>
        </p:spPr>
        <p:txBody>
          <a:bodyPr wrap="square">
            <a:spAutoFit/>
          </a:bodyPr>
          <a:lstStyle/>
          <a:p>
            <a:pPr>
              <a:lnSpc>
                <a:spcPct val="150000"/>
              </a:lnSpc>
            </a:pPr>
            <a:r>
              <a:rPr lang="zh-CN" altLang="zh-CN" sz="2400" dirty="0">
                <a:solidFill>
                  <a:schemeClr val="bg1"/>
                </a:solidFill>
                <a:latin typeface="微软雅黑" panose="020B0503020204020204" pitchFamily="34" charset="-122"/>
                <a:ea typeface="微软雅黑" panose="020B0503020204020204" pitchFamily="34" charset="-122"/>
              </a:rPr>
              <a:t>输出设备（</a:t>
            </a:r>
            <a:r>
              <a:rPr lang="en-US" altLang="zh-CN" sz="2400" dirty="0">
                <a:solidFill>
                  <a:schemeClr val="bg1"/>
                </a:solidFill>
                <a:latin typeface="微软雅黑" panose="020B0503020204020204" pitchFamily="34" charset="-122"/>
                <a:ea typeface="微软雅黑" panose="020B0503020204020204" pitchFamily="34" charset="-122"/>
              </a:rPr>
              <a:t>Output Device</a:t>
            </a:r>
            <a:r>
              <a:rPr lang="zh-CN" altLang="zh-CN" sz="2400" dirty="0">
                <a:solidFill>
                  <a:schemeClr val="bg1"/>
                </a:solidFill>
                <a:latin typeface="微软雅黑" panose="020B0503020204020204" pitchFamily="34" charset="-122"/>
                <a:ea typeface="微软雅黑" panose="020B0503020204020204" pitchFamily="34" charset="-122"/>
              </a:rPr>
              <a:t>）是计算机硬件系统的终端设备，用于接收计算机数据的输出显示、打印、声音、控制外围设备的操作信息，并把各种计算结果数据或信息以数字、字符、图像、声音等形式表现出来。常见的输出设备有显示器、打印机、绘图仪、影像输出系统等。</a:t>
            </a:r>
          </a:p>
        </p:txBody>
      </p:sp>
      <p:sp>
        <p:nvSpPr>
          <p:cNvPr id="2" name="内容占位符 1">
            <a:extLst>
              <a:ext uri="{FF2B5EF4-FFF2-40B4-BE49-F238E27FC236}">
                <a16:creationId xmlns:a16="http://schemas.microsoft.com/office/drawing/2014/main" id="{68203819-DFC8-4D78-96A3-2636AC5791DA}"/>
              </a:ext>
            </a:extLst>
          </p:cNvPr>
          <p:cNvSpPr>
            <a:spLocks noGrp="1"/>
          </p:cNvSpPr>
          <p:nvPr>
            <p:ph sz="quarter" idx="13"/>
          </p:nvPr>
        </p:nvSpPr>
        <p:spPr/>
        <p:txBody>
          <a:bodyPr/>
          <a:lstStyle/>
          <a:p>
            <a:r>
              <a:rPr lang="zh-CN" altLang="en-US" dirty="0"/>
              <a:t>认识</a:t>
            </a:r>
            <a:r>
              <a:rPr lang="en-US" altLang="zh-CN" dirty="0"/>
              <a:t>I/O</a:t>
            </a:r>
            <a:r>
              <a:rPr lang="zh-CN" altLang="en-US" dirty="0"/>
              <a:t>输出设备</a:t>
            </a:r>
          </a:p>
        </p:txBody>
      </p:sp>
      <p:sp>
        <p:nvSpPr>
          <p:cNvPr id="4" name="文本占位符 3">
            <a:extLst>
              <a:ext uri="{FF2B5EF4-FFF2-40B4-BE49-F238E27FC236}">
                <a16:creationId xmlns:a16="http://schemas.microsoft.com/office/drawing/2014/main" id="{9F94FDBD-5AD4-4FC3-B2DE-BE7ED0E7C856}"/>
              </a:ext>
            </a:extLst>
          </p:cNvPr>
          <p:cNvSpPr>
            <a:spLocks noGrp="1"/>
          </p:cNvSpPr>
          <p:nvPr>
            <p:ph type="body" sz="quarter" idx="14"/>
          </p:nvPr>
        </p:nvSpPr>
        <p:spPr/>
        <p:txBody>
          <a:bodyPr/>
          <a:lstStyle/>
          <a:p>
            <a:r>
              <a:rPr lang="en-US" altLang="zh-CN" dirty="0"/>
              <a:t>01</a:t>
            </a:r>
            <a:endParaRPr lang="zh-CN" altLang="en-US" dirty="0"/>
          </a:p>
        </p:txBody>
      </p:sp>
      <p:pic>
        <p:nvPicPr>
          <p:cNvPr id="7" name="图片 6"/>
          <p:cNvPicPr/>
          <p:nvPr/>
        </p:nvPicPr>
        <p:blipFill>
          <a:blip r:embed="rId2" cstate="print">
            <a:extLst>
              <a:ext uri="{28A0092B-C50C-407E-A947-70E740481C1C}">
                <a14:useLocalDpi xmlns:a14="http://schemas.microsoft.com/office/drawing/2010/main" val="0"/>
              </a:ext>
            </a:extLst>
          </a:blip>
          <a:stretch>
            <a:fillRect/>
          </a:stretch>
        </p:blipFill>
        <p:spPr>
          <a:xfrm>
            <a:off x="927018" y="4000557"/>
            <a:ext cx="1803313" cy="1643785"/>
          </a:xfrm>
          <a:prstGeom prst="rect">
            <a:avLst/>
          </a:prstGeom>
        </p:spPr>
      </p:pic>
      <p:pic>
        <p:nvPicPr>
          <p:cNvPr id="8" name="图片 7"/>
          <p:cNvPicPr/>
          <p:nvPr/>
        </p:nvPicPr>
        <p:blipFill>
          <a:blip r:embed="rId3" cstate="print">
            <a:extLst>
              <a:ext uri="{28A0092B-C50C-407E-A947-70E740481C1C}">
                <a14:useLocalDpi xmlns:a14="http://schemas.microsoft.com/office/drawing/2010/main" val="0"/>
              </a:ext>
            </a:extLst>
          </a:blip>
          <a:stretch>
            <a:fillRect/>
          </a:stretch>
        </p:blipFill>
        <p:spPr>
          <a:xfrm>
            <a:off x="3275215" y="4023358"/>
            <a:ext cx="2641052" cy="1560658"/>
          </a:xfrm>
          <a:prstGeom prst="rect">
            <a:avLst/>
          </a:prstGeom>
        </p:spPr>
      </p:pic>
      <p:pic>
        <p:nvPicPr>
          <p:cNvPr id="9" name="图片 8"/>
          <p:cNvPicPr/>
          <p:nvPr/>
        </p:nvPicPr>
        <p:blipFill>
          <a:blip r:embed="rId4">
            <a:extLst>
              <a:ext uri="{28A0092B-C50C-407E-A947-70E740481C1C}">
                <a14:useLocalDpi xmlns:a14="http://schemas.microsoft.com/office/drawing/2010/main" val="0"/>
              </a:ext>
            </a:extLst>
          </a:blip>
          <a:stretch>
            <a:fillRect/>
          </a:stretch>
        </p:blipFill>
        <p:spPr>
          <a:xfrm>
            <a:off x="6562684" y="4023358"/>
            <a:ext cx="2702068" cy="1532324"/>
          </a:xfrm>
          <a:prstGeom prst="rect">
            <a:avLst/>
          </a:prstGeom>
        </p:spPr>
      </p:pic>
      <p:pic>
        <p:nvPicPr>
          <p:cNvPr id="10" name="图片 9"/>
          <p:cNvPicPr/>
          <p:nvPr/>
        </p:nvPicPr>
        <p:blipFill>
          <a:blip r:embed="rId5">
            <a:extLst>
              <a:ext uri="{28A0092B-C50C-407E-A947-70E740481C1C}">
                <a14:useLocalDpi xmlns:a14="http://schemas.microsoft.com/office/drawing/2010/main" val="0"/>
              </a:ext>
            </a:extLst>
          </a:blip>
          <a:stretch>
            <a:fillRect/>
          </a:stretch>
        </p:blipFill>
        <p:spPr>
          <a:xfrm>
            <a:off x="9911170" y="4137920"/>
            <a:ext cx="2179346" cy="1369058"/>
          </a:xfrm>
          <a:prstGeom prst="rect">
            <a:avLst/>
          </a:prstGeom>
        </p:spPr>
      </p:pic>
    </p:spTree>
    <p:extLst>
      <p:ext uri="{BB962C8B-B14F-4D97-AF65-F5344CB8AC3E}">
        <p14:creationId xmlns:p14="http://schemas.microsoft.com/office/powerpoint/2010/main" val="58038991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par>
                                <p:cTn id="8" presetID="6" presetClass="entr" presetSubtype="16"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circle(in)">
                                      <p:cBhvr>
                                        <p:cTn id="10" dur="500"/>
                                        <p:tgtEl>
                                          <p:spTgt spid="7"/>
                                        </p:tgtEl>
                                      </p:cBhvr>
                                    </p:animEffect>
                                  </p:childTnLst>
                                </p:cTn>
                              </p:par>
                              <p:par>
                                <p:cTn id="11" presetID="6" presetClass="entr" presetSubtype="16"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circle(in)">
                                      <p:cBhvr>
                                        <p:cTn id="13" dur="500"/>
                                        <p:tgtEl>
                                          <p:spTgt spid="8"/>
                                        </p:tgtEl>
                                      </p:cBhvr>
                                    </p:animEffect>
                                  </p:childTnLst>
                                </p:cTn>
                              </p:par>
                              <p:par>
                                <p:cTn id="14" presetID="6" presetClass="entr" presetSubtype="16"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circle(in)">
                                      <p:cBhvr>
                                        <p:cTn id="16" dur="500"/>
                                        <p:tgtEl>
                                          <p:spTgt spid="9"/>
                                        </p:tgtEl>
                                      </p:cBhvr>
                                    </p:animEffect>
                                  </p:childTnLst>
                                </p:cTn>
                              </p:par>
                              <p:par>
                                <p:cTn id="17" presetID="6" presetClass="entr" presetSubtype="16"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circle(in)">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36">
            <a:extLst>
              <a:ext uri="{FF2B5EF4-FFF2-40B4-BE49-F238E27FC236}">
                <a16:creationId xmlns:a16="http://schemas.microsoft.com/office/drawing/2014/main" id="{8DE63E9D-BFC2-47C7-8278-A4A61D424424}"/>
              </a:ext>
            </a:extLst>
          </p:cNvPr>
          <p:cNvSpPr>
            <a:spLocks noChangeArrowheads="1"/>
          </p:cNvSpPr>
          <p:nvPr/>
        </p:nvSpPr>
        <p:spPr bwMode="auto">
          <a:xfrm>
            <a:off x="689957" y="980472"/>
            <a:ext cx="10565476" cy="1135054"/>
          </a:xfrm>
          <a:prstGeom prst="rect">
            <a:avLst/>
          </a:prstGeom>
          <a:solidFill>
            <a:srgbClr val="296EA3"/>
          </a:solidFill>
          <a:ln>
            <a:noFill/>
          </a:ln>
        </p:spPr>
        <p:txBody>
          <a:bodyPr wrap="square">
            <a:spAutoFit/>
          </a:bodyPr>
          <a:lstStyle/>
          <a:p>
            <a:pPr>
              <a:lnSpc>
                <a:spcPct val="150000"/>
              </a:lnSpc>
            </a:pPr>
            <a:r>
              <a:rPr lang="en-US" altLang="zh-CN" sz="2400" b="1" dirty="0">
                <a:solidFill>
                  <a:schemeClr val="bg1"/>
                </a:solidFill>
                <a:latin typeface="微软雅黑" panose="020B0503020204020204" pitchFamily="34" charset="-122"/>
                <a:ea typeface="微软雅黑" panose="020B0503020204020204" pitchFamily="34" charset="-122"/>
              </a:rPr>
              <a:t>1.</a:t>
            </a:r>
            <a:r>
              <a:rPr lang="zh-CN" altLang="en-US" sz="2400" b="1" dirty="0">
                <a:solidFill>
                  <a:schemeClr val="bg1"/>
                </a:solidFill>
                <a:latin typeface="微软雅黑" panose="020B0503020204020204" pitchFamily="34" charset="-122"/>
                <a:ea typeface="微软雅黑" panose="020B0503020204020204" pitchFamily="34" charset="-122"/>
              </a:rPr>
              <a:t>显示器</a:t>
            </a:r>
            <a:endParaRPr lang="en-US" altLang="zh-CN" sz="24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zh-CN" sz="2400" dirty="0">
                <a:solidFill>
                  <a:schemeClr val="bg1"/>
                </a:solidFill>
                <a:latin typeface="微软雅黑" panose="020B0503020204020204" pitchFamily="34" charset="-122"/>
                <a:ea typeface="微软雅黑" panose="020B0503020204020204" pitchFamily="34" charset="-122"/>
              </a:rPr>
              <a:t>根据制造材料的不同，显示器可分为：</a:t>
            </a:r>
            <a:r>
              <a:rPr lang="en-US" altLang="zh-CN" sz="2400" dirty="0">
                <a:solidFill>
                  <a:schemeClr val="bg1"/>
                </a:solidFill>
                <a:latin typeface="微软雅黑" panose="020B0503020204020204" pitchFamily="34" charset="-122"/>
                <a:ea typeface="微软雅黑" panose="020B0503020204020204" pitchFamily="34" charset="-122"/>
              </a:rPr>
              <a:t>CRT</a:t>
            </a:r>
            <a:r>
              <a:rPr lang="zh-CN" altLang="en-US" sz="2400" dirty="0">
                <a:solidFill>
                  <a:schemeClr val="bg1"/>
                </a:solidFill>
                <a:latin typeface="微软雅黑" panose="020B0503020204020204" pitchFamily="34" charset="-122"/>
                <a:ea typeface="微软雅黑" panose="020B0503020204020204" pitchFamily="34" charset="-122"/>
              </a:rPr>
              <a:t>显示器</a:t>
            </a:r>
            <a:r>
              <a:rPr lang="zh-CN" altLang="zh-CN" sz="2400" dirty="0">
                <a:solidFill>
                  <a:schemeClr val="bg1"/>
                </a:solidFill>
                <a:latin typeface="微软雅黑" panose="020B0503020204020204" pitchFamily="34" charset="-122"/>
                <a:ea typeface="微软雅黑" panose="020B0503020204020204" pitchFamily="34" charset="-122"/>
              </a:rPr>
              <a:t>、液晶显示器</a:t>
            </a:r>
            <a:r>
              <a:rPr lang="en-US" altLang="zh-CN" sz="2400" dirty="0">
                <a:solidFill>
                  <a:schemeClr val="bg1"/>
                </a:solidFill>
                <a:latin typeface="微软雅黑" panose="020B0503020204020204" pitchFamily="34" charset="-122"/>
                <a:ea typeface="微软雅黑" panose="020B0503020204020204" pitchFamily="34" charset="-122"/>
              </a:rPr>
              <a:t>LCD</a:t>
            </a:r>
            <a:r>
              <a:rPr lang="zh-CN" altLang="zh-CN" sz="2400" dirty="0">
                <a:solidFill>
                  <a:schemeClr val="bg1"/>
                </a:solidFill>
                <a:latin typeface="微软雅黑" panose="020B0503020204020204" pitchFamily="34" charset="-122"/>
                <a:ea typeface="微软雅黑" panose="020B0503020204020204" pitchFamily="34" charset="-122"/>
              </a:rPr>
              <a:t>等。</a:t>
            </a:r>
          </a:p>
        </p:txBody>
      </p:sp>
      <p:sp>
        <p:nvSpPr>
          <p:cNvPr id="2" name="内容占位符 1">
            <a:extLst>
              <a:ext uri="{FF2B5EF4-FFF2-40B4-BE49-F238E27FC236}">
                <a16:creationId xmlns:a16="http://schemas.microsoft.com/office/drawing/2014/main" id="{68203819-DFC8-4D78-96A3-2636AC5791DA}"/>
              </a:ext>
            </a:extLst>
          </p:cNvPr>
          <p:cNvSpPr>
            <a:spLocks noGrp="1"/>
          </p:cNvSpPr>
          <p:nvPr>
            <p:ph sz="quarter" idx="13"/>
          </p:nvPr>
        </p:nvSpPr>
        <p:spPr/>
        <p:txBody>
          <a:bodyPr/>
          <a:lstStyle/>
          <a:p>
            <a:r>
              <a:rPr lang="zh-CN" altLang="en-US" dirty="0"/>
              <a:t>认识</a:t>
            </a:r>
            <a:r>
              <a:rPr lang="en-US" altLang="zh-CN" dirty="0"/>
              <a:t>I/O</a:t>
            </a:r>
            <a:r>
              <a:rPr lang="zh-CN" altLang="en-US" dirty="0"/>
              <a:t>输出设备</a:t>
            </a:r>
          </a:p>
        </p:txBody>
      </p:sp>
      <p:sp>
        <p:nvSpPr>
          <p:cNvPr id="4" name="文本占位符 3">
            <a:extLst>
              <a:ext uri="{FF2B5EF4-FFF2-40B4-BE49-F238E27FC236}">
                <a16:creationId xmlns:a16="http://schemas.microsoft.com/office/drawing/2014/main" id="{9F94FDBD-5AD4-4FC3-B2DE-BE7ED0E7C856}"/>
              </a:ext>
            </a:extLst>
          </p:cNvPr>
          <p:cNvSpPr>
            <a:spLocks noGrp="1"/>
          </p:cNvSpPr>
          <p:nvPr>
            <p:ph type="body" sz="quarter" idx="14"/>
          </p:nvPr>
        </p:nvSpPr>
        <p:spPr/>
        <p:txBody>
          <a:bodyPr/>
          <a:lstStyle/>
          <a:p>
            <a:r>
              <a:rPr lang="en-US" altLang="zh-CN" dirty="0"/>
              <a:t>01</a:t>
            </a:r>
            <a:endParaRPr lang="zh-CN" altLang="en-US" dirty="0"/>
          </a:p>
        </p:txBody>
      </p:sp>
      <p:pic>
        <p:nvPicPr>
          <p:cNvPr id="11" name="图片 10"/>
          <p:cNvPicPr/>
          <p:nvPr/>
        </p:nvPicPr>
        <p:blipFill>
          <a:blip r:embed="rId2">
            <a:extLst>
              <a:ext uri="{28A0092B-C50C-407E-A947-70E740481C1C}">
                <a14:useLocalDpi xmlns:a14="http://schemas.microsoft.com/office/drawing/2010/main" val="0"/>
              </a:ext>
            </a:extLst>
          </a:blip>
          <a:stretch>
            <a:fillRect/>
          </a:stretch>
        </p:blipFill>
        <p:spPr>
          <a:xfrm>
            <a:off x="1662545" y="2362735"/>
            <a:ext cx="3005298" cy="2096464"/>
          </a:xfrm>
          <a:prstGeom prst="rect">
            <a:avLst/>
          </a:prstGeom>
        </p:spPr>
      </p:pic>
      <p:sp>
        <p:nvSpPr>
          <p:cNvPr id="5" name="矩形标注 4"/>
          <p:cNvSpPr/>
          <p:nvPr/>
        </p:nvSpPr>
        <p:spPr>
          <a:xfrm>
            <a:off x="1662544" y="4721627"/>
            <a:ext cx="2828175" cy="1415013"/>
          </a:xfrm>
          <a:prstGeom prst="wedgeRectCallout">
            <a:avLst>
              <a:gd name="adj1" fmla="val 3008"/>
              <a:gd name="adj2" fmla="val -80067"/>
            </a:avLst>
          </a:prstGeom>
          <a:solidFill>
            <a:srgbClr val="1380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1100" b="1" dirty="0">
                <a:latin typeface="微软雅黑" panose="020B0503020204020204" pitchFamily="34" charset="-122"/>
                <a:ea typeface="微软雅黑" panose="020B0503020204020204" pitchFamily="34" charset="-122"/>
              </a:rPr>
              <a:t>CRT显示器</a:t>
            </a:r>
            <a:endParaRPr lang="en-US" altLang="zh-CN" sz="1100" b="1" dirty="0">
              <a:latin typeface="微软雅黑" panose="020B0503020204020204" pitchFamily="34" charset="-122"/>
              <a:ea typeface="微软雅黑" panose="020B0503020204020204" pitchFamily="34" charset="-122"/>
            </a:endParaRPr>
          </a:p>
          <a:p>
            <a:r>
              <a:rPr lang="zh-CN" altLang="zh-CN" sz="1100" dirty="0">
                <a:latin typeface="微软雅黑" panose="020B0503020204020204" pitchFamily="34" charset="-122"/>
                <a:ea typeface="微软雅黑" panose="020B0503020204020204" pitchFamily="34" charset="-122"/>
              </a:rPr>
              <a:t>是一种使用</a:t>
            </a:r>
            <a:r>
              <a:rPr lang="zh-CN" altLang="en-US" sz="1100" dirty="0">
                <a:latin typeface="微软雅黑" panose="020B0503020204020204" pitchFamily="34" charset="-122"/>
                <a:ea typeface="微软雅黑" panose="020B0503020204020204" pitchFamily="34" charset="-122"/>
              </a:rPr>
              <a:t>阴极射线管</a:t>
            </a:r>
            <a:r>
              <a:rPr lang="zh-CN" altLang="zh-CN" sz="1100" dirty="0">
                <a:latin typeface="微软雅黑" panose="020B0503020204020204" pitchFamily="34" charset="-122"/>
                <a:ea typeface="微软雅黑" panose="020B0503020204020204" pitchFamily="34" charset="-122"/>
              </a:rPr>
              <a:t>（Cathode Ray Tube）的显示器，CRT纯平显示器具有可视角度大、无坏点、色彩还原度高、色度均匀、可调节的多分辨率模式、响应时间极短等LCD显示器难以超越的优点。</a:t>
            </a:r>
            <a:endParaRPr lang="zh-CN" altLang="en-US" sz="1100" dirty="0">
              <a:latin typeface="微软雅黑" panose="020B0503020204020204" pitchFamily="34" charset="-122"/>
              <a:ea typeface="微软雅黑" panose="020B0503020204020204" pitchFamily="34" charset="-122"/>
            </a:endParaRPr>
          </a:p>
        </p:txBody>
      </p:sp>
      <p:pic>
        <p:nvPicPr>
          <p:cNvPr id="12" name="图片 11"/>
          <p:cNvPicPr/>
          <p:nvPr/>
        </p:nvPicPr>
        <p:blipFill>
          <a:blip r:embed="rId3" cstate="print">
            <a:extLst>
              <a:ext uri="{28A0092B-C50C-407E-A947-70E740481C1C}">
                <a14:useLocalDpi xmlns:a14="http://schemas.microsoft.com/office/drawing/2010/main" val="0"/>
              </a:ext>
            </a:extLst>
          </a:blip>
          <a:stretch>
            <a:fillRect/>
          </a:stretch>
        </p:blipFill>
        <p:spPr>
          <a:xfrm>
            <a:off x="6669206" y="2349829"/>
            <a:ext cx="3721155" cy="2415399"/>
          </a:xfrm>
          <a:prstGeom prst="rect">
            <a:avLst/>
          </a:prstGeom>
        </p:spPr>
      </p:pic>
      <p:sp>
        <p:nvSpPr>
          <p:cNvPr id="13" name="矩形标注 12"/>
          <p:cNvSpPr/>
          <p:nvPr/>
        </p:nvSpPr>
        <p:spPr>
          <a:xfrm>
            <a:off x="6949440" y="4721627"/>
            <a:ext cx="3322320" cy="1415013"/>
          </a:xfrm>
          <a:prstGeom prst="wedgeRectCallout">
            <a:avLst>
              <a:gd name="adj1" fmla="val -7300"/>
              <a:gd name="adj2" fmla="val -80626"/>
            </a:avLst>
          </a:prstGeom>
          <a:solidFill>
            <a:srgbClr val="1380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100" b="1" dirty="0">
                <a:latin typeface="微软雅黑" panose="020B0503020204020204" pitchFamily="34" charset="-122"/>
                <a:ea typeface="微软雅黑" panose="020B0503020204020204" pitchFamily="34" charset="-122"/>
              </a:rPr>
              <a:t>液晶显示器</a:t>
            </a:r>
            <a:endParaRPr lang="en-US" altLang="zh-CN" sz="1100" b="1" dirty="0">
              <a:latin typeface="微软雅黑" panose="020B0503020204020204" pitchFamily="34" charset="-122"/>
              <a:ea typeface="微软雅黑" panose="020B0503020204020204" pitchFamily="34" charset="-122"/>
            </a:endParaRPr>
          </a:p>
          <a:p>
            <a:r>
              <a:rPr lang="zh-CN" altLang="en-US" sz="1100" dirty="0">
                <a:latin typeface="微软雅黑" panose="020B0503020204020204" pitchFamily="34" charset="-122"/>
                <a:ea typeface="微软雅黑" panose="020B0503020204020204" pitchFamily="34" charset="-122"/>
              </a:rPr>
              <a:t>是一种借助于薄膜晶体管驱动的有源矩阵液晶显示器，它主要是以电流刺激液晶分子产生点、线、面配合背部灯管构成画面，其工作原理是，在电场的作用下，利用液晶分子的排列方向发生变化，使外光源透光率改变（调制），完成电一光变换，再利用</a:t>
            </a:r>
            <a:r>
              <a:rPr lang="en-US" altLang="zh-CN" sz="1100" dirty="0">
                <a:latin typeface="微软雅黑" panose="020B0503020204020204" pitchFamily="34" charset="-122"/>
                <a:ea typeface="微软雅黑" panose="020B0503020204020204" pitchFamily="34" charset="-122"/>
              </a:rPr>
              <a:t>R</a:t>
            </a: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rPr>
              <a:t>G</a:t>
            </a: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rPr>
              <a:t>B</a:t>
            </a:r>
            <a:r>
              <a:rPr lang="zh-CN" altLang="en-US" sz="1100" dirty="0">
                <a:latin typeface="微软雅黑" panose="020B0503020204020204" pitchFamily="34" charset="-122"/>
                <a:ea typeface="微软雅黑" panose="020B0503020204020204" pitchFamily="34" charset="-122"/>
              </a:rPr>
              <a:t>三基色信号的不同激励，通过红、绿、蓝三基色滤光膜，完成时域和空间域的彩色重显。</a:t>
            </a:r>
          </a:p>
        </p:txBody>
      </p:sp>
    </p:spTree>
    <p:extLst>
      <p:ext uri="{BB962C8B-B14F-4D97-AF65-F5344CB8AC3E}">
        <p14:creationId xmlns:p14="http://schemas.microsoft.com/office/powerpoint/2010/main" val="17436010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2400"/>
                            </p:stCondLst>
                            <p:childTnLst>
                              <p:par>
                                <p:cTn id="9" presetID="21"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heel(8)">
                                      <p:cBhvr>
                                        <p:cTn id="11" dur="1000"/>
                                        <p:tgtEl>
                                          <p:spTgt spid="11"/>
                                        </p:tgtEl>
                                      </p:cBhvr>
                                    </p:animEffect>
                                  </p:childTnLst>
                                </p:cTn>
                              </p:par>
                            </p:childTnLst>
                          </p:cTn>
                        </p:par>
                        <p:par>
                          <p:cTn id="12" fill="hold">
                            <p:stCondLst>
                              <p:cond delay="3400"/>
                            </p:stCondLst>
                            <p:childTnLst>
                              <p:par>
                                <p:cTn id="13" presetID="22" presetClass="entr" presetSubtype="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par>
                                <p:cTn id="16" presetID="21" presetClass="entr" presetSubtype="8"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heel(8)">
                                      <p:cBhvr>
                                        <p:cTn id="18" dur="1000"/>
                                        <p:tgtEl>
                                          <p:spTgt spid="12"/>
                                        </p:tgtEl>
                                      </p:cBhvr>
                                    </p:animEffect>
                                  </p:childTnLst>
                                </p:cTn>
                              </p:par>
                            </p:childTnLst>
                          </p:cTn>
                        </p:par>
                        <p:par>
                          <p:cTn id="19" fill="hold">
                            <p:stCondLst>
                              <p:cond delay="4400"/>
                            </p:stCondLst>
                            <p:childTnLst>
                              <p:par>
                                <p:cTn id="20" presetID="22" presetClass="entr" presetSubtype="1"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up)">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5"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36">
            <a:extLst>
              <a:ext uri="{FF2B5EF4-FFF2-40B4-BE49-F238E27FC236}">
                <a16:creationId xmlns:a16="http://schemas.microsoft.com/office/drawing/2014/main" id="{8DE63E9D-BFC2-47C7-8278-A4A61D424424}"/>
              </a:ext>
            </a:extLst>
          </p:cNvPr>
          <p:cNvSpPr>
            <a:spLocks noChangeArrowheads="1"/>
          </p:cNvSpPr>
          <p:nvPr/>
        </p:nvSpPr>
        <p:spPr bwMode="auto">
          <a:xfrm>
            <a:off x="689957" y="980472"/>
            <a:ext cx="10565476" cy="2308324"/>
          </a:xfrm>
          <a:prstGeom prst="rect">
            <a:avLst/>
          </a:prstGeom>
          <a:solidFill>
            <a:srgbClr val="296EA3"/>
          </a:solidFill>
          <a:ln>
            <a:noFill/>
          </a:ln>
        </p:spPr>
        <p:txBody>
          <a:bodyPr wrap="square">
            <a:spAutoFit/>
          </a:bodyPr>
          <a:lstStyle/>
          <a:p>
            <a:pPr>
              <a:lnSpc>
                <a:spcPct val="150000"/>
              </a:lnSpc>
            </a:pPr>
            <a:r>
              <a:rPr lang="en-US" altLang="zh-CN" sz="2400" b="1" dirty="0">
                <a:solidFill>
                  <a:schemeClr val="bg1"/>
                </a:solidFill>
                <a:latin typeface="微软雅黑" panose="020B0503020204020204" pitchFamily="34" charset="-122"/>
                <a:ea typeface="微软雅黑" panose="020B0503020204020204" pitchFamily="34" charset="-122"/>
              </a:rPr>
              <a:t>2.</a:t>
            </a:r>
            <a:r>
              <a:rPr lang="zh-CN" altLang="en-US" sz="2400" b="1" dirty="0">
                <a:solidFill>
                  <a:schemeClr val="bg1"/>
                </a:solidFill>
                <a:latin typeface="微软雅黑" panose="020B0503020204020204" pitchFamily="34" charset="-122"/>
                <a:ea typeface="微软雅黑" panose="020B0503020204020204" pitchFamily="34" charset="-122"/>
              </a:rPr>
              <a:t>显卡</a:t>
            </a:r>
            <a:endParaRPr lang="en-US" altLang="zh-CN" sz="24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zh-CN" sz="2400" dirty="0">
                <a:solidFill>
                  <a:schemeClr val="bg1"/>
                </a:solidFill>
                <a:latin typeface="微软雅黑" panose="020B0503020204020204" pitchFamily="34" charset="-122"/>
                <a:ea typeface="微软雅黑" panose="020B0503020204020204" pitchFamily="34" charset="-122"/>
              </a:rPr>
              <a:t>显卡（Video card，Graphics card）全称显示接口卡，又称显示适配器，是计算机最基本、最重要的配件之一。显卡具有图像处理能力，并可协助CPU工作，提高计算机的整体运行速度。显卡分独立显卡和集成显卡两种。</a:t>
            </a:r>
          </a:p>
        </p:txBody>
      </p:sp>
      <p:sp>
        <p:nvSpPr>
          <p:cNvPr id="2" name="内容占位符 1">
            <a:extLst>
              <a:ext uri="{FF2B5EF4-FFF2-40B4-BE49-F238E27FC236}">
                <a16:creationId xmlns:a16="http://schemas.microsoft.com/office/drawing/2014/main" id="{68203819-DFC8-4D78-96A3-2636AC5791DA}"/>
              </a:ext>
            </a:extLst>
          </p:cNvPr>
          <p:cNvSpPr>
            <a:spLocks noGrp="1"/>
          </p:cNvSpPr>
          <p:nvPr>
            <p:ph sz="quarter" idx="13"/>
          </p:nvPr>
        </p:nvSpPr>
        <p:spPr/>
        <p:txBody>
          <a:bodyPr/>
          <a:lstStyle/>
          <a:p>
            <a:r>
              <a:rPr lang="zh-CN" altLang="en-US" dirty="0"/>
              <a:t>认识</a:t>
            </a:r>
            <a:r>
              <a:rPr lang="en-US" altLang="zh-CN" dirty="0"/>
              <a:t>I/O</a:t>
            </a:r>
            <a:r>
              <a:rPr lang="zh-CN" altLang="en-US" dirty="0"/>
              <a:t>输出设备</a:t>
            </a:r>
          </a:p>
        </p:txBody>
      </p:sp>
      <p:sp>
        <p:nvSpPr>
          <p:cNvPr id="4" name="文本占位符 3">
            <a:extLst>
              <a:ext uri="{FF2B5EF4-FFF2-40B4-BE49-F238E27FC236}">
                <a16:creationId xmlns:a16="http://schemas.microsoft.com/office/drawing/2014/main" id="{9F94FDBD-5AD4-4FC3-B2DE-BE7ED0E7C856}"/>
              </a:ext>
            </a:extLst>
          </p:cNvPr>
          <p:cNvSpPr>
            <a:spLocks noGrp="1"/>
          </p:cNvSpPr>
          <p:nvPr>
            <p:ph type="body" sz="quarter" idx="14"/>
          </p:nvPr>
        </p:nvSpPr>
        <p:spPr/>
        <p:txBody>
          <a:bodyPr/>
          <a:lstStyle/>
          <a:p>
            <a:r>
              <a:rPr lang="en-US" altLang="zh-CN" dirty="0"/>
              <a:t>01</a:t>
            </a:r>
            <a:endParaRPr lang="zh-CN" altLang="en-US" dirty="0"/>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49934" y="3447844"/>
            <a:ext cx="3855028" cy="2408166"/>
          </a:xfrm>
          <a:prstGeom prst="rect">
            <a:avLst/>
          </a:prstGeom>
        </p:spPr>
      </p:pic>
      <p:pic>
        <p:nvPicPr>
          <p:cNvPr id="8" name="图片 7"/>
          <p:cNvPicPr>
            <a:picLocks noChangeAspect="1"/>
          </p:cNvPicPr>
          <p:nvPr/>
        </p:nvPicPr>
        <p:blipFill>
          <a:blip r:embed="rId3"/>
          <a:stretch>
            <a:fillRect/>
          </a:stretch>
        </p:blipFill>
        <p:spPr>
          <a:xfrm>
            <a:off x="2151975" y="3703629"/>
            <a:ext cx="3066667" cy="2152381"/>
          </a:xfrm>
          <a:prstGeom prst="rect">
            <a:avLst/>
          </a:prstGeom>
        </p:spPr>
      </p:pic>
    </p:spTree>
    <p:extLst>
      <p:ext uri="{BB962C8B-B14F-4D97-AF65-F5344CB8AC3E}">
        <p14:creationId xmlns:p14="http://schemas.microsoft.com/office/powerpoint/2010/main" val="83115008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6" presetClass="entr" presetSubtype="16"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circle(in)">
                                      <p:cBhvr>
                                        <p:cTn id="11" dur="500"/>
                                        <p:tgtEl>
                                          <p:spTgt spid="8"/>
                                        </p:tgtEl>
                                      </p:cBhvr>
                                    </p:animEffect>
                                  </p:childTnLst>
                                </p:cTn>
                              </p:par>
                              <p:par>
                                <p:cTn id="12" presetID="6" presetClass="entr" presetSubtype="16"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circle(in)">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36">
            <a:extLst>
              <a:ext uri="{FF2B5EF4-FFF2-40B4-BE49-F238E27FC236}">
                <a16:creationId xmlns:a16="http://schemas.microsoft.com/office/drawing/2014/main" id="{8DE63E9D-BFC2-47C7-8278-A4A61D424424}"/>
              </a:ext>
            </a:extLst>
          </p:cNvPr>
          <p:cNvSpPr>
            <a:spLocks noChangeArrowheads="1"/>
          </p:cNvSpPr>
          <p:nvPr/>
        </p:nvSpPr>
        <p:spPr bwMode="auto">
          <a:xfrm>
            <a:off x="689957" y="980472"/>
            <a:ext cx="10565476" cy="2308324"/>
          </a:xfrm>
          <a:prstGeom prst="rect">
            <a:avLst/>
          </a:prstGeom>
          <a:solidFill>
            <a:srgbClr val="296EA3"/>
          </a:solidFill>
          <a:ln>
            <a:noFill/>
          </a:ln>
        </p:spPr>
        <p:txBody>
          <a:bodyPr wrap="square">
            <a:spAutoFit/>
          </a:bodyPr>
          <a:lstStyle/>
          <a:p>
            <a:pPr>
              <a:lnSpc>
                <a:spcPct val="150000"/>
              </a:lnSpc>
            </a:pPr>
            <a:r>
              <a:rPr lang="en-US" altLang="zh-CN" sz="2400" b="1" dirty="0">
                <a:solidFill>
                  <a:schemeClr val="bg1"/>
                </a:solidFill>
                <a:latin typeface="微软雅黑" panose="020B0503020204020204" pitchFamily="34" charset="-122"/>
                <a:ea typeface="微软雅黑" panose="020B0503020204020204" pitchFamily="34" charset="-122"/>
              </a:rPr>
              <a:t>3.</a:t>
            </a:r>
            <a:r>
              <a:rPr lang="zh-CN" altLang="en-US" sz="2400" b="1" dirty="0">
                <a:solidFill>
                  <a:schemeClr val="bg1"/>
                </a:solidFill>
                <a:latin typeface="微软雅黑" panose="020B0503020204020204" pitchFamily="34" charset="-122"/>
                <a:ea typeface="微软雅黑" panose="020B0503020204020204" pitchFamily="34" charset="-122"/>
              </a:rPr>
              <a:t>投影仪</a:t>
            </a:r>
            <a:endParaRPr lang="en-US" altLang="zh-CN" sz="24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zh-CN" sz="2400" dirty="0">
                <a:solidFill>
                  <a:schemeClr val="bg1"/>
                </a:solidFill>
                <a:latin typeface="微软雅黑" panose="020B0503020204020204" pitchFamily="34" charset="-122"/>
                <a:ea typeface="微软雅黑" panose="020B0503020204020204" pitchFamily="34" charset="-122"/>
              </a:rPr>
              <a:t>投影仪，又称投影机，是一种可以将图像或视频投射到幕布上的设备，如</a:t>
            </a:r>
            <a:r>
              <a:rPr lang="zh-CN" altLang="en-US" sz="2400" dirty="0">
                <a:solidFill>
                  <a:schemeClr val="bg1"/>
                </a:solidFill>
                <a:latin typeface="微软雅黑" panose="020B0503020204020204" pitchFamily="34" charset="-122"/>
                <a:ea typeface="微软雅黑" panose="020B0503020204020204" pitchFamily="34" charset="-122"/>
              </a:rPr>
              <a:t>下</a:t>
            </a:r>
            <a:r>
              <a:rPr lang="zh-CN" altLang="zh-CN" sz="2400" dirty="0">
                <a:solidFill>
                  <a:schemeClr val="bg1"/>
                </a:solidFill>
                <a:latin typeface="微软雅黑" panose="020B0503020204020204" pitchFamily="34" charset="-122"/>
                <a:ea typeface="微软雅黑" panose="020B0503020204020204" pitchFamily="34" charset="-122"/>
              </a:rPr>
              <a:t>图所示。可以通过不同的接口同计算机、</a:t>
            </a:r>
            <a:r>
              <a:rPr lang="en-US" altLang="zh-CN" sz="2400" dirty="0">
                <a:solidFill>
                  <a:schemeClr val="bg1"/>
                </a:solidFill>
                <a:latin typeface="微软雅黑" panose="020B0503020204020204" pitchFamily="34" charset="-122"/>
                <a:ea typeface="微软雅黑" panose="020B0503020204020204" pitchFamily="34" charset="-122"/>
              </a:rPr>
              <a:t>DVD</a:t>
            </a:r>
            <a:r>
              <a:rPr lang="zh-CN" altLang="zh-CN" sz="2400" dirty="0">
                <a:solidFill>
                  <a:schemeClr val="bg1"/>
                </a:solidFill>
                <a:latin typeface="微软雅黑" panose="020B0503020204020204" pitchFamily="34" charset="-122"/>
                <a:ea typeface="微软雅黑" panose="020B0503020204020204" pitchFamily="34" charset="-122"/>
              </a:rPr>
              <a:t>、游戏机、</a:t>
            </a:r>
            <a:r>
              <a:rPr lang="en-US" altLang="zh-CN" sz="2400" dirty="0">
                <a:solidFill>
                  <a:schemeClr val="bg1"/>
                </a:solidFill>
                <a:latin typeface="微软雅黑" panose="020B0503020204020204" pitchFamily="34" charset="-122"/>
                <a:ea typeface="微软雅黑" panose="020B0503020204020204" pitchFamily="34" charset="-122"/>
              </a:rPr>
              <a:t>DV</a:t>
            </a:r>
            <a:r>
              <a:rPr lang="zh-CN" altLang="zh-CN" sz="2400" dirty="0">
                <a:solidFill>
                  <a:schemeClr val="bg1"/>
                </a:solidFill>
                <a:latin typeface="微软雅黑" panose="020B0503020204020204" pitchFamily="34" charset="-122"/>
                <a:ea typeface="微软雅黑" panose="020B0503020204020204" pitchFamily="34" charset="-122"/>
              </a:rPr>
              <a:t>等相连接，播放相应的视频信号。投影仪目前广泛应用于家庭、办公室、学校和娱乐场所</a:t>
            </a:r>
            <a:r>
              <a:rPr lang="zh-CN" altLang="en-US" sz="2400" dirty="0">
                <a:solidFill>
                  <a:schemeClr val="bg1"/>
                </a:solidFill>
                <a:latin typeface="微软雅黑" panose="020B0503020204020204" pitchFamily="34" charset="-122"/>
                <a:ea typeface="微软雅黑" panose="020B0503020204020204" pitchFamily="34" charset="-122"/>
              </a:rPr>
              <a:t>。</a:t>
            </a:r>
            <a:endParaRPr lang="zh-CN" altLang="zh-CN" sz="2400" dirty="0">
              <a:solidFill>
                <a:schemeClr val="bg1"/>
              </a:solidFill>
              <a:latin typeface="微软雅黑" panose="020B0503020204020204" pitchFamily="34" charset="-122"/>
              <a:ea typeface="微软雅黑" panose="020B0503020204020204" pitchFamily="34" charset="-122"/>
            </a:endParaRPr>
          </a:p>
        </p:txBody>
      </p:sp>
      <p:sp>
        <p:nvSpPr>
          <p:cNvPr id="2" name="内容占位符 1">
            <a:extLst>
              <a:ext uri="{FF2B5EF4-FFF2-40B4-BE49-F238E27FC236}">
                <a16:creationId xmlns:a16="http://schemas.microsoft.com/office/drawing/2014/main" id="{68203819-DFC8-4D78-96A3-2636AC5791DA}"/>
              </a:ext>
            </a:extLst>
          </p:cNvPr>
          <p:cNvSpPr>
            <a:spLocks noGrp="1"/>
          </p:cNvSpPr>
          <p:nvPr>
            <p:ph sz="quarter" idx="13"/>
          </p:nvPr>
        </p:nvSpPr>
        <p:spPr/>
        <p:txBody>
          <a:bodyPr/>
          <a:lstStyle/>
          <a:p>
            <a:r>
              <a:rPr lang="zh-CN" altLang="en-US" dirty="0"/>
              <a:t>认识</a:t>
            </a:r>
            <a:r>
              <a:rPr lang="en-US" altLang="zh-CN" dirty="0"/>
              <a:t>I/O</a:t>
            </a:r>
            <a:r>
              <a:rPr lang="zh-CN" altLang="en-US" dirty="0"/>
              <a:t>输出设备</a:t>
            </a:r>
          </a:p>
        </p:txBody>
      </p:sp>
      <p:sp>
        <p:nvSpPr>
          <p:cNvPr id="4" name="文本占位符 3">
            <a:extLst>
              <a:ext uri="{FF2B5EF4-FFF2-40B4-BE49-F238E27FC236}">
                <a16:creationId xmlns:a16="http://schemas.microsoft.com/office/drawing/2014/main" id="{9F94FDBD-5AD4-4FC3-B2DE-BE7ED0E7C856}"/>
              </a:ext>
            </a:extLst>
          </p:cNvPr>
          <p:cNvSpPr>
            <a:spLocks noGrp="1"/>
          </p:cNvSpPr>
          <p:nvPr>
            <p:ph type="body" sz="quarter" idx="14"/>
          </p:nvPr>
        </p:nvSpPr>
        <p:spPr/>
        <p:txBody>
          <a:bodyPr/>
          <a:lstStyle/>
          <a:p>
            <a:r>
              <a:rPr lang="en-US" altLang="zh-CN" dirty="0"/>
              <a:t>01</a:t>
            </a:r>
            <a:endParaRPr lang="zh-CN" altLang="en-US" dirty="0"/>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88809" y="3363970"/>
            <a:ext cx="3555065" cy="2688055"/>
          </a:xfrm>
          <a:prstGeom prst="rect">
            <a:avLst/>
          </a:prstGeom>
        </p:spPr>
      </p:pic>
      <p:pic>
        <p:nvPicPr>
          <p:cNvPr id="9" name="图片 8"/>
          <p:cNvPicPr/>
          <p:nvPr/>
        </p:nvPicPr>
        <p:blipFill>
          <a:blip r:embed="rId3">
            <a:extLst>
              <a:ext uri="{28A0092B-C50C-407E-A947-70E740481C1C}">
                <a14:useLocalDpi xmlns:a14="http://schemas.microsoft.com/office/drawing/2010/main" val="0"/>
              </a:ext>
            </a:extLst>
          </a:blip>
          <a:stretch>
            <a:fillRect/>
          </a:stretch>
        </p:blipFill>
        <p:spPr>
          <a:xfrm>
            <a:off x="1400663" y="3444794"/>
            <a:ext cx="4697966" cy="2526406"/>
          </a:xfrm>
          <a:prstGeom prst="rect">
            <a:avLst/>
          </a:prstGeom>
        </p:spPr>
      </p:pic>
    </p:spTree>
    <p:extLst>
      <p:ext uri="{BB962C8B-B14F-4D97-AF65-F5344CB8AC3E}">
        <p14:creationId xmlns:p14="http://schemas.microsoft.com/office/powerpoint/2010/main" val="74841716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par>
                                <p:cTn id="14" presetID="53" presetClass="entr" presetSubtype="16"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36">
            <a:extLst>
              <a:ext uri="{FF2B5EF4-FFF2-40B4-BE49-F238E27FC236}">
                <a16:creationId xmlns:a16="http://schemas.microsoft.com/office/drawing/2014/main" id="{8DE63E9D-BFC2-47C7-8278-A4A61D424424}"/>
              </a:ext>
            </a:extLst>
          </p:cNvPr>
          <p:cNvSpPr>
            <a:spLocks noChangeArrowheads="1"/>
          </p:cNvSpPr>
          <p:nvPr/>
        </p:nvSpPr>
        <p:spPr bwMode="auto">
          <a:xfrm>
            <a:off x="706582" y="1854649"/>
            <a:ext cx="10565476" cy="2243050"/>
          </a:xfrm>
          <a:prstGeom prst="rect">
            <a:avLst/>
          </a:prstGeom>
          <a:solidFill>
            <a:srgbClr val="296EA3"/>
          </a:solidFill>
          <a:ln>
            <a:noFill/>
          </a:ln>
        </p:spPr>
        <p:txBody>
          <a:bodyPr wrap="square">
            <a:spAutoFit/>
          </a:bodyPr>
          <a:lstStyle/>
          <a:p>
            <a:pPr>
              <a:lnSpc>
                <a:spcPct val="150000"/>
              </a:lnSpc>
            </a:pPr>
            <a:r>
              <a:rPr lang="en-US" altLang="zh-CN" sz="2400" b="1" dirty="0">
                <a:solidFill>
                  <a:schemeClr val="bg1"/>
                </a:solidFill>
                <a:latin typeface="微软雅黑" panose="020B0503020204020204" pitchFamily="34" charset="-122"/>
                <a:ea typeface="微软雅黑" panose="020B0503020204020204" pitchFamily="34" charset="-122"/>
              </a:rPr>
              <a:t>4.</a:t>
            </a:r>
            <a:r>
              <a:rPr lang="en-US" altLang="zh-CN" b="1" dirty="0">
                <a:latin typeface="微软雅黑" panose="020B0503020204020204" pitchFamily="34" charset="-122"/>
                <a:ea typeface="微软雅黑" panose="020B0503020204020204" pitchFamily="34" charset="-122"/>
              </a:rPr>
              <a:t> </a:t>
            </a:r>
            <a:r>
              <a:rPr lang="zh-CN" altLang="zh-CN" sz="2400" b="1" dirty="0">
                <a:solidFill>
                  <a:schemeClr val="bg1"/>
                </a:solidFill>
                <a:latin typeface="微软雅黑" panose="020B0503020204020204" pitchFamily="34" charset="-122"/>
                <a:ea typeface="微软雅黑" panose="020B0503020204020204" pitchFamily="34" charset="-122"/>
              </a:rPr>
              <a:t>打印机</a:t>
            </a:r>
          </a:p>
          <a:p>
            <a:pPr>
              <a:lnSpc>
                <a:spcPct val="150000"/>
              </a:lnSpc>
            </a:pPr>
            <a:r>
              <a:rPr lang="zh-CN" altLang="zh-CN" sz="2400" dirty="0">
                <a:solidFill>
                  <a:schemeClr val="bg1"/>
                </a:solidFill>
                <a:latin typeface="微软雅黑" panose="020B0503020204020204" pitchFamily="34" charset="-122"/>
                <a:ea typeface="微软雅黑" panose="020B0503020204020204" pitchFamily="34" charset="-122"/>
              </a:rPr>
              <a:t>打印机（</a:t>
            </a:r>
            <a:r>
              <a:rPr lang="en-US" altLang="zh-CN" sz="2400" dirty="0">
                <a:solidFill>
                  <a:schemeClr val="bg1"/>
                </a:solidFill>
                <a:latin typeface="微软雅黑" panose="020B0503020204020204" pitchFamily="34" charset="-122"/>
                <a:ea typeface="微软雅黑" panose="020B0503020204020204" pitchFamily="34" charset="-122"/>
              </a:rPr>
              <a:t>Printer</a:t>
            </a:r>
            <a:r>
              <a:rPr lang="zh-CN" altLang="zh-CN" sz="2400" dirty="0">
                <a:solidFill>
                  <a:schemeClr val="bg1"/>
                </a:solidFill>
                <a:latin typeface="微软雅黑" panose="020B0503020204020204" pitchFamily="34" charset="-122"/>
                <a:ea typeface="微软雅黑" panose="020B0503020204020204" pitchFamily="34" charset="-122"/>
              </a:rPr>
              <a:t>）是计算机的输出设备之一，用于将计算机处理结果打印在相关介质上，衡量打印机好坏的指标有三项：</a:t>
            </a:r>
            <a:r>
              <a:rPr lang="zh-CN" altLang="zh-CN" sz="2400" b="1" dirty="0">
                <a:solidFill>
                  <a:srgbClr val="FFFF00"/>
                </a:solidFill>
                <a:latin typeface="微软雅黑" panose="020B0503020204020204" pitchFamily="34" charset="-122"/>
                <a:ea typeface="微软雅黑" panose="020B0503020204020204" pitchFamily="34" charset="-122"/>
              </a:rPr>
              <a:t>打印分辨率</a:t>
            </a:r>
            <a:r>
              <a:rPr lang="zh-CN" altLang="zh-CN" sz="2400" dirty="0">
                <a:solidFill>
                  <a:schemeClr val="bg1"/>
                </a:solidFill>
                <a:latin typeface="微软雅黑" panose="020B0503020204020204" pitchFamily="34" charset="-122"/>
                <a:ea typeface="微软雅黑" panose="020B0503020204020204" pitchFamily="34" charset="-122"/>
              </a:rPr>
              <a:t>，</a:t>
            </a:r>
            <a:r>
              <a:rPr lang="zh-CN" altLang="zh-CN" sz="2400" b="1" dirty="0">
                <a:solidFill>
                  <a:srgbClr val="FFFF00"/>
                </a:solidFill>
                <a:latin typeface="微软雅黑" panose="020B0503020204020204" pitchFamily="34" charset="-122"/>
                <a:ea typeface="微软雅黑" panose="020B0503020204020204" pitchFamily="34" charset="-122"/>
              </a:rPr>
              <a:t>打印速度</a:t>
            </a:r>
            <a:r>
              <a:rPr lang="zh-CN" altLang="zh-CN" sz="2400" dirty="0">
                <a:solidFill>
                  <a:schemeClr val="bg1"/>
                </a:solidFill>
                <a:latin typeface="微软雅黑" panose="020B0503020204020204" pitchFamily="34" charset="-122"/>
                <a:ea typeface="微软雅黑" panose="020B0503020204020204" pitchFamily="34" charset="-122"/>
              </a:rPr>
              <a:t>和</a:t>
            </a:r>
            <a:r>
              <a:rPr lang="zh-CN" altLang="zh-CN" sz="2400" b="1" dirty="0">
                <a:solidFill>
                  <a:srgbClr val="FFFF00"/>
                </a:solidFill>
                <a:latin typeface="微软雅黑" panose="020B0503020204020204" pitchFamily="34" charset="-122"/>
                <a:ea typeface="微软雅黑" panose="020B0503020204020204" pitchFamily="34" charset="-122"/>
              </a:rPr>
              <a:t>噪声</a:t>
            </a:r>
            <a:r>
              <a:rPr lang="zh-CN" altLang="zh-CN" sz="2400" dirty="0">
                <a:solidFill>
                  <a:schemeClr val="bg1"/>
                </a:solidFill>
                <a:latin typeface="微软雅黑" panose="020B0503020204020204" pitchFamily="34" charset="-122"/>
                <a:ea typeface="微软雅黑" panose="020B0503020204020204" pitchFamily="34" charset="-122"/>
              </a:rPr>
              <a:t>。打印机按工作方式分为：</a:t>
            </a:r>
            <a:r>
              <a:rPr lang="zh-CN" altLang="zh-CN" sz="2400" b="1" dirty="0">
                <a:solidFill>
                  <a:srgbClr val="FFFF00"/>
                </a:solidFill>
                <a:latin typeface="微软雅黑" panose="020B0503020204020204" pitchFamily="34" charset="-122"/>
                <a:ea typeface="微软雅黑" panose="020B0503020204020204" pitchFamily="34" charset="-122"/>
              </a:rPr>
              <a:t>针式打印机、喷墨式打印机、激光打印机</a:t>
            </a:r>
            <a:r>
              <a:rPr lang="zh-CN" altLang="zh-CN" sz="2400" dirty="0">
                <a:solidFill>
                  <a:schemeClr val="bg1"/>
                </a:solidFill>
                <a:latin typeface="微软雅黑" panose="020B0503020204020204" pitchFamily="34" charset="-122"/>
                <a:ea typeface="微软雅黑" panose="020B0503020204020204" pitchFamily="34" charset="-122"/>
              </a:rPr>
              <a:t>等。</a:t>
            </a:r>
          </a:p>
        </p:txBody>
      </p:sp>
      <p:sp>
        <p:nvSpPr>
          <p:cNvPr id="2" name="内容占位符 1">
            <a:extLst>
              <a:ext uri="{FF2B5EF4-FFF2-40B4-BE49-F238E27FC236}">
                <a16:creationId xmlns:a16="http://schemas.microsoft.com/office/drawing/2014/main" id="{68203819-DFC8-4D78-96A3-2636AC5791DA}"/>
              </a:ext>
            </a:extLst>
          </p:cNvPr>
          <p:cNvSpPr>
            <a:spLocks noGrp="1"/>
          </p:cNvSpPr>
          <p:nvPr>
            <p:ph sz="quarter" idx="13"/>
          </p:nvPr>
        </p:nvSpPr>
        <p:spPr/>
        <p:txBody>
          <a:bodyPr/>
          <a:lstStyle/>
          <a:p>
            <a:r>
              <a:rPr lang="zh-CN" altLang="en-US" dirty="0"/>
              <a:t>认识</a:t>
            </a:r>
            <a:r>
              <a:rPr lang="en-US" altLang="zh-CN" dirty="0"/>
              <a:t>I/O</a:t>
            </a:r>
            <a:r>
              <a:rPr lang="zh-CN" altLang="en-US" dirty="0"/>
              <a:t>输出设备</a:t>
            </a:r>
          </a:p>
        </p:txBody>
      </p:sp>
      <p:sp>
        <p:nvSpPr>
          <p:cNvPr id="4" name="文本占位符 3">
            <a:extLst>
              <a:ext uri="{FF2B5EF4-FFF2-40B4-BE49-F238E27FC236}">
                <a16:creationId xmlns:a16="http://schemas.microsoft.com/office/drawing/2014/main" id="{9F94FDBD-5AD4-4FC3-B2DE-BE7ED0E7C856}"/>
              </a:ext>
            </a:extLst>
          </p:cNvPr>
          <p:cNvSpPr>
            <a:spLocks noGrp="1"/>
          </p:cNvSpPr>
          <p:nvPr>
            <p:ph type="body" sz="quarter" idx="14"/>
          </p:nvPr>
        </p:nvSpPr>
        <p:spPr/>
        <p:txBody>
          <a:bodyPr/>
          <a:lstStyle/>
          <a:p>
            <a:r>
              <a:rPr lang="en-US" altLang="zh-CN" dirty="0"/>
              <a:t>01</a:t>
            </a:r>
            <a:endParaRPr lang="zh-CN" altLang="en-US" dirty="0"/>
          </a:p>
        </p:txBody>
      </p:sp>
    </p:spTree>
    <p:extLst>
      <p:ext uri="{BB962C8B-B14F-4D97-AF65-F5344CB8AC3E}">
        <p14:creationId xmlns:p14="http://schemas.microsoft.com/office/powerpoint/2010/main" val="88407548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68203819-DFC8-4D78-96A3-2636AC5791DA}"/>
              </a:ext>
            </a:extLst>
          </p:cNvPr>
          <p:cNvSpPr>
            <a:spLocks noGrp="1"/>
          </p:cNvSpPr>
          <p:nvPr>
            <p:ph sz="quarter" idx="13"/>
          </p:nvPr>
        </p:nvSpPr>
        <p:spPr/>
        <p:txBody>
          <a:bodyPr/>
          <a:lstStyle/>
          <a:p>
            <a:r>
              <a:rPr lang="zh-CN" altLang="en-US" dirty="0"/>
              <a:t>认识</a:t>
            </a:r>
            <a:r>
              <a:rPr lang="en-US" altLang="zh-CN" dirty="0"/>
              <a:t>I/O</a:t>
            </a:r>
            <a:r>
              <a:rPr lang="zh-CN" altLang="en-US" dirty="0"/>
              <a:t>输出设备</a:t>
            </a:r>
          </a:p>
        </p:txBody>
      </p:sp>
      <p:sp>
        <p:nvSpPr>
          <p:cNvPr id="4" name="文本占位符 3">
            <a:extLst>
              <a:ext uri="{FF2B5EF4-FFF2-40B4-BE49-F238E27FC236}">
                <a16:creationId xmlns:a16="http://schemas.microsoft.com/office/drawing/2014/main" id="{9F94FDBD-5AD4-4FC3-B2DE-BE7ED0E7C856}"/>
              </a:ext>
            </a:extLst>
          </p:cNvPr>
          <p:cNvSpPr>
            <a:spLocks noGrp="1"/>
          </p:cNvSpPr>
          <p:nvPr>
            <p:ph type="body" sz="quarter" idx="14"/>
          </p:nvPr>
        </p:nvSpPr>
        <p:spPr/>
        <p:txBody>
          <a:bodyPr/>
          <a:lstStyle/>
          <a:p>
            <a:r>
              <a:rPr lang="en-US" altLang="zh-CN" dirty="0"/>
              <a:t>01</a:t>
            </a:r>
            <a:endParaRPr lang="zh-CN" altLang="en-US" dirty="0"/>
          </a:p>
        </p:txBody>
      </p:sp>
      <p:pic>
        <p:nvPicPr>
          <p:cNvPr id="5" name="图片 4"/>
          <p:cNvPicPr/>
          <p:nvPr/>
        </p:nvPicPr>
        <p:blipFill>
          <a:blip r:embed="rId2" cstate="print">
            <a:extLst>
              <a:ext uri="{28A0092B-C50C-407E-A947-70E740481C1C}">
                <a14:useLocalDpi xmlns:a14="http://schemas.microsoft.com/office/drawing/2010/main" val="0"/>
              </a:ext>
            </a:extLst>
          </a:blip>
          <a:stretch>
            <a:fillRect/>
          </a:stretch>
        </p:blipFill>
        <p:spPr>
          <a:xfrm>
            <a:off x="519887" y="1046050"/>
            <a:ext cx="3112799" cy="2110911"/>
          </a:xfrm>
          <a:prstGeom prst="rect">
            <a:avLst/>
          </a:prstGeom>
        </p:spPr>
      </p:pic>
      <p:pic>
        <p:nvPicPr>
          <p:cNvPr id="6" name="图片 5"/>
          <p:cNvPicPr/>
          <p:nvPr/>
        </p:nvPicPr>
        <p:blipFill>
          <a:blip r:embed="rId3">
            <a:extLst>
              <a:ext uri="{28A0092B-C50C-407E-A947-70E740481C1C}">
                <a14:useLocalDpi xmlns:a14="http://schemas.microsoft.com/office/drawing/2010/main" val="0"/>
              </a:ext>
            </a:extLst>
          </a:blip>
          <a:stretch>
            <a:fillRect/>
          </a:stretch>
        </p:blipFill>
        <p:spPr>
          <a:xfrm>
            <a:off x="618274" y="4348480"/>
            <a:ext cx="3360420" cy="1549400"/>
          </a:xfrm>
          <a:prstGeom prst="rect">
            <a:avLst/>
          </a:prstGeom>
        </p:spPr>
      </p:pic>
      <p:pic>
        <p:nvPicPr>
          <p:cNvPr id="7" name="图片 6"/>
          <p:cNvPicPr/>
          <p:nvPr/>
        </p:nvPicPr>
        <p:blipFill>
          <a:blip r:embed="rId4">
            <a:extLst>
              <a:ext uri="{28A0092B-C50C-407E-A947-70E740481C1C}">
                <a14:useLocalDpi xmlns:a14="http://schemas.microsoft.com/office/drawing/2010/main" val="0"/>
              </a:ext>
            </a:extLst>
          </a:blip>
          <a:stretch>
            <a:fillRect/>
          </a:stretch>
        </p:blipFill>
        <p:spPr>
          <a:xfrm>
            <a:off x="6530330" y="1357371"/>
            <a:ext cx="2774950" cy="1799590"/>
          </a:xfrm>
          <a:prstGeom prst="rect">
            <a:avLst/>
          </a:prstGeom>
        </p:spPr>
      </p:pic>
      <p:pic>
        <p:nvPicPr>
          <p:cNvPr id="8" name="图片 7"/>
          <p:cNvPicPr>
            <a:picLocks noChangeAspect="1"/>
          </p:cNvPicPr>
          <p:nvPr/>
        </p:nvPicPr>
        <p:blipFill>
          <a:blip r:embed="rId5"/>
          <a:stretch>
            <a:fillRect/>
          </a:stretch>
        </p:blipFill>
        <p:spPr>
          <a:xfrm>
            <a:off x="6192983" y="3503814"/>
            <a:ext cx="3278714" cy="2615106"/>
          </a:xfrm>
          <a:prstGeom prst="rect">
            <a:avLst/>
          </a:prstGeom>
        </p:spPr>
      </p:pic>
      <p:sp>
        <p:nvSpPr>
          <p:cNvPr id="9" name="矩形标注 8"/>
          <p:cNvSpPr/>
          <p:nvPr/>
        </p:nvSpPr>
        <p:spPr>
          <a:xfrm>
            <a:off x="3898087" y="1365828"/>
            <a:ext cx="1729047" cy="1651952"/>
          </a:xfrm>
          <a:prstGeom prst="wedgeRectCallout">
            <a:avLst>
              <a:gd name="adj1" fmla="val -73499"/>
              <a:gd name="adj2" fmla="val -1074"/>
            </a:avLst>
          </a:prstGeom>
          <a:solidFill>
            <a:srgbClr val="1380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zh-CN" sz="1000" dirty="0">
                <a:latin typeface="微软雅黑" panose="020B0503020204020204" pitchFamily="34" charset="-122"/>
                <a:ea typeface="微软雅黑" panose="020B0503020204020204" pitchFamily="34" charset="-122"/>
              </a:rPr>
              <a:t>针式打印技术的优点是可以用无碳复写纸打印双联和多联的票据，如果使用好的色带，字迹褪色很慢，缺点是打印速度慢、噪声大，打印效果差，维护成本较高。很多场合都需要复写，特别是财务领域，比如打印增值税发票，快递单等等</a:t>
            </a:r>
            <a:r>
              <a:rPr lang="zh-CN" altLang="en-US" sz="1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
        <p:nvSpPr>
          <p:cNvPr id="10" name="矩形标注 9"/>
          <p:cNvSpPr/>
          <p:nvPr/>
        </p:nvSpPr>
        <p:spPr>
          <a:xfrm>
            <a:off x="4078066" y="4314478"/>
            <a:ext cx="1729047" cy="1804442"/>
          </a:xfrm>
          <a:prstGeom prst="wedgeRectCallout">
            <a:avLst>
              <a:gd name="adj1" fmla="val -69914"/>
              <a:gd name="adj2" fmla="val -19987"/>
            </a:avLst>
          </a:prstGeom>
          <a:solidFill>
            <a:srgbClr val="1380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1000" dirty="0">
                <a:latin typeface="微软雅黑" panose="020B0503020204020204" pitchFamily="34" charset="-122"/>
                <a:ea typeface="微软雅黑" panose="020B0503020204020204" pitchFamily="34" charset="-122"/>
              </a:rPr>
              <a:t>喷墨打印机因其有着良好的打印效果与较低成本的优点而占领了广大中低端市场。此外喷墨打印机还具有更为灵活的纸张处理能力，在打印介质的选择上，喷墨打印机也具有一定的优势：既可以打印信封、信纸等普通介质，还可以打印各种胶片、照片纸、光盘封面、卷纸等特殊介质。</a:t>
            </a:r>
          </a:p>
        </p:txBody>
      </p:sp>
      <p:sp>
        <p:nvSpPr>
          <p:cNvPr id="11" name="矩形标注 10"/>
          <p:cNvSpPr/>
          <p:nvPr/>
        </p:nvSpPr>
        <p:spPr>
          <a:xfrm>
            <a:off x="9720351" y="1365829"/>
            <a:ext cx="1900844" cy="1651952"/>
          </a:xfrm>
          <a:prstGeom prst="wedgeRectCallout">
            <a:avLst>
              <a:gd name="adj1" fmla="val -73581"/>
              <a:gd name="adj2" fmla="val -22554"/>
            </a:avLst>
          </a:prstGeom>
          <a:solidFill>
            <a:srgbClr val="1380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1000" dirty="0">
                <a:latin typeface="微软雅黑" panose="020B0503020204020204" pitchFamily="34" charset="-122"/>
                <a:ea typeface="微软雅黑" panose="020B0503020204020204" pitchFamily="34" charset="-122"/>
              </a:rPr>
              <a:t>激光打印机分为黑白和彩色两种，它为我们提供了更高质量、更快速、更低成本的打印方式。它的打印原理是利用光栅图像处理器产生要打印页面的位图，然后将其转换为电信号等一系列的脉冲送往激光发射器，在这一系列脉冲的控制下，激光被有规律的放出。</a:t>
            </a:r>
          </a:p>
        </p:txBody>
      </p:sp>
      <p:sp>
        <p:nvSpPr>
          <p:cNvPr id="12" name="矩形标注 11"/>
          <p:cNvSpPr/>
          <p:nvPr/>
        </p:nvSpPr>
        <p:spPr>
          <a:xfrm>
            <a:off x="9720352" y="4314478"/>
            <a:ext cx="1900844" cy="1804442"/>
          </a:xfrm>
          <a:prstGeom prst="wedgeRectCallout">
            <a:avLst>
              <a:gd name="adj1" fmla="val -69101"/>
              <a:gd name="adj2" fmla="val -10804"/>
            </a:avLst>
          </a:prstGeom>
          <a:solidFill>
            <a:srgbClr val="1380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1000" dirty="0">
                <a:latin typeface="微软雅黑" panose="020B0503020204020204" pitchFamily="34" charset="-122"/>
                <a:ea typeface="微软雅黑" panose="020B0503020204020204" pitchFamily="34" charset="-122"/>
              </a:rPr>
              <a:t>一体机打印机称之为多功能一体机，主要指相对单打印功能的打印机，另外还有其它功能的打印机，称为“多功能一体机”；根据生产商的设计不同，打印一体机除了打印功能 ，可能还有复印、传真、扫描、电话功能 或其中一部分功能。</a:t>
            </a:r>
          </a:p>
        </p:txBody>
      </p:sp>
    </p:spTree>
    <p:extLst>
      <p:ext uri="{BB962C8B-B14F-4D97-AF65-F5344CB8AC3E}">
        <p14:creationId xmlns:p14="http://schemas.microsoft.com/office/powerpoint/2010/main" val="202386067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randombar(horizontal)">
                                      <p:cBhvr>
                                        <p:cTn id="28" dur="500"/>
                                        <p:tgtEl>
                                          <p:spTgt spid="9"/>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randombar(horizontal)">
                                      <p:cBhvr>
                                        <p:cTn id="31" dur="500"/>
                                        <p:tgtEl>
                                          <p:spTgt spid="11"/>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randombar(horizontal)">
                                      <p:cBhvr>
                                        <p:cTn id="34" dur="500"/>
                                        <p:tgtEl>
                                          <p:spTgt spid="10"/>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randombar(horizontal)">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1434</TotalTime>
  <Words>1237</Words>
  <Application>Microsoft Office PowerPoint</Application>
  <PresentationFormat>宽屏</PresentationFormat>
  <Paragraphs>95</Paragraphs>
  <Slides>22</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22</vt:i4>
      </vt:variant>
    </vt:vector>
  </HeadingPairs>
  <TitlesOfParts>
    <vt:vector size="29" baseType="lpstr">
      <vt:lpstr>包图粗黑体</vt:lpstr>
      <vt:lpstr>等线</vt:lpstr>
      <vt:lpstr>等线 Light</vt:lpstr>
      <vt:lpstr>微软雅黑</vt:lpstr>
      <vt:lpstr>Arial</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互联网</dc:title>
  <dc:creator>user</dc:creator>
  <cp:keywords>user</cp:keywords>
  <dc:description>user</dc:description>
  <cp:lastModifiedBy>游 祖会</cp:lastModifiedBy>
  <cp:revision>180</cp:revision>
  <dcterms:created xsi:type="dcterms:W3CDTF">2017-05-27T04:45:00Z</dcterms:created>
  <dcterms:modified xsi:type="dcterms:W3CDTF">2021-12-09T05:39:23Z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