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" ContentType="image/tiff"/>
  <Default Extension="tiff" ContentType="image/tiff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5" r:id="rId1"/>
  </p:sldMasterIdLst>
  <p:notesMasterIdLst>
    <p:notesMasterId r:id="rId38"/>
  </p:notesMasterIdLst>
  <p:handoutMasterIdLst>
    <p:handoutMasterId r:id="rId39"/>
  </p:handoutMasterIdLst>
  <p:sldIdLst>
    <p:sldId id="432" r:id="rId2"/>
    <p:sldId id="360" r:id="rId3"/>
    <p:sldId id="361" r:id="rId4"/>
    <p:sldId id="350" r:id="rId5"/>
    <p:sldId id="410" r:id="rId6"/>
    <p:sldId id="362" r:id="rId7"/>
    <p:sldId id="383" r:id="rId8"/>
    <p:sldId id="375" r:id="rId9"/>
    <p:sldId id="408" r:id="rId10"/>
    <p:sldId id="411" r:id="rId11"/>
    <p:sldId id="412" r:id="rId12"/>
    <p:sldId id="413" r:id="rId13"/>
    <p:sldId id="414" r:id="rId14"/>
    <p:sldId id="415" r:id="rId15"/>
    <p:sldId id="416" r:id="rId16"/>
    <p:sldId id="417" r:id="rId17"/>
    <p:sldId id="418" r:id="rId18"/>
    <p:sldId id="419" r:id="rId19"/>
    <p:sldId id="420" r:id="rId20"/>
    <p:sldId id="421" r:id="rId21"/>
    <p:sldId id="422" r:id="rId22"/>
    <p:sldId id="423" r:id="rId23"/>
    <p:sldId id="424" r:id="rId24"/>
    <p:sldId id="425" r:id="rId25"/>
    <p:sldId id="426" r:id="rId26"/>
    <p:sldId id="363" r:id="rId27"/>
    <p:sldId id="409" r:id="rId28"/>
    <p:sldId id="427" r:id="rId29"/>
    <p:sldId id="428" r:id="rId30"/>
    <p:sldId id="429" r:id="rId31"/>
    <p:sldId id="364" r:id="rId32"/>
    <p:sldId id="293" r:id="rId33"/>
    <p:sldId id="431" r:id="rId34"/>
    <p:sldId id="366" r:id="rId35"/>
    <p:sldId id="295" r:id="rId36"/>
    <p:sldId id="367" r:id="rId37"/>
  </p:sldIdLst>
  <p:sldSz cx="12192000" cy="6858000"/>
  <p:notesSz cx="7104063" cy="102346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23A5D096-13E9-4E50-9C45-814A7D1A68D8}">
          <p14:sldIdLst>
            <p14:sldId id="432"/>
            <p14:sldId id="360"/>
            <p14:sldId id="361"/>
            <p14:sldId id="350"/>
            <p14:sldId id="410"/>
            <p14:sldId id="362"/>
            <p14:sldId id="383"/>
            <p14:sldId id="375"/>
            <p14:sldId id="408"/>
            <p14:sldId id="411"/>
            <p14:sldId id="412"/>
            <p14:sldId id="413"/>
            <p14:sldId id="414"/>
            <p14:sldId id="415"/>
            <p14:sldId id="416"/>
            <p14:sldId id="417"/>
            <p14:sldId id="418"/>
            <p14:sldId id="419"/>
            <p14:sldId id="420"/>
            <p14:sldId id="421"/>
            <p14:sldId id="422"/>
            <p14:sldId id="423"/>
            <p14:sldId id="424"/>
            <p14:sldId id="425"/>
            <p14:sldId id="426"/>
            <p14:sldId id="363"/>
            <p14:sldId id="409"/>
            <p14:sldId id="427"/>
            <p14:sldId id="428"/>
            <p14:sldId id="429"/>
            <p14:sldId id="364"/>
            <p14:sldId id="293"/>
            <p14:sldId id="431"/>
            <p14:sldId id="366"/>
            <p14:sldId id="295"/>
            <p14:sldId id="36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杨 智勇" initials="" lastIdx="0" clrIdx="0"/>
  <p:cmAuthor id="2" name="Cikey" initials="C" lastIdx="2" clrIdx="1">
    <p:extLst>
      <p:ext uri="{19B8F6BF-5375-455C-9EA6-DF929625EA0E}">
        <p15:presenceInfo xmlns:p15="http://schemas.microsoft.com/office/powerpoint/2012/main" userId="Cikey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380C2"/>
    <a:srgbClr val="296EA3"/>
    <a:srgbClr val="FF6600"/>
    <a:srgbClr val="C85100"/>
    <a:srgbClr val="47ACC0"/>
    <a:srgbClr val="027DC1"/>
    <a:srgbClr val="48AEC0"/>
    <a:srgbClr val="00B8FF"/>
    <a:srgbClr val="A4E2EE"/>
    <a:srgbClr val="286DA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479" autoAdjust="0"/>
    <p:restoredTop sz="94660"/>
  </p:normalViewPr>
  <p:slideViewPr>
    <p:cSldViewPr snapToGrid="0">
      <p:cViewPr>
        <p:scale>
          <a:sx n="59" d="100"/>
          <a:sy n="59" d="100"/>
        </p:scale>
        <p:origin x="725" y="3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9" d="100"/>
        <a:sy n="139" d="100"/>
      </p:scale>
      <p:origin x="0" y="0"/>
    </p:cViewPr>
  </p:sorterViewPr>
  <p:notesViewPr>
    <p:cSldViewPr snapToGrid="0">
      <p:cViewPr varScale="1">
        <p:scale>
          <a:sx n="58" d="100"/>
          <a:sy n="58" d="100"/>
        </p:scale>
        <p:origin x="2198" y="8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5B35B91B-2992-4F75-9830-02F7B62073B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212CD464-7437-46BE-A987-9D20071DC214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5051EC9-E28A-4A55-BF23-E876B409030F}" type="datetimeFigureOut">
              <a:rPr lang="zh-CN" altLang="en-US" smtClean="0"/>
              <a:t>2021/12/10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D666ACBF-D811-4940-B866-55DEF6472294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38FBB90C-3D6B-4C50-8F10-00229B96F9A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A98A2A-A87E-4FA7-A9D5-3D44E5BC3D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488850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8412C8-1944-421F-9CFA-723DABCF8EA0}" type="datetimeFigureOut">
              <a:rPr lang="zh-CN" altLang="en-US" smtClean="0"/>
              <a:t>2021/12/10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128673C-053B-4D53-8029-F2B503BE92E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90834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516395A-574A-4E1F-BB54-2EA66952488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1A9E6825-D0A0-4CDA-8453-CA7D9E03094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647D6D-63E8-49A6-B714-0B02B4ACE6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2021/12/10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D7A21BB-61AC-4D67-997B-1A984BD24E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128EFC7-AB21-4922-AF67-9A6F5018ED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57836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A32D734-2244-4F78-B4E2-194E33B675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8FADEC40-4714-4BF4-8174-ADA65709AAC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6D888B0-053D-496C-9C86-90734831DB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2021/12/10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5B99D6F-929D-44DE-8456-49D7BC085D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3CD1419-0CA0-4B18-9977-76DE2B5FBE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64920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32E869DE-B323-4446-8BBE-FEC35DD344C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35D1F04-D58F-4C5B-9D85-1D5E07DA88C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DB52AB9-EC25-46EF-BDA1-198A376C4D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2021/12/10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783439E-4B6B-4BF4-973A-AC0B11BE28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D0A798-589B-4A30-907A-9A69F50861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344486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4553447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9717610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日期占位符 2">
            <a:extLst>
              <a:ext uri="{FF2B5EF4-FFF2-40B4-BE49-F238E27FC236}">
                <a16:creationId xmlns:a16="http://schemas.microsoft.com/office/drawing/2014/main" id="{2E2ABB28-EE32-4244-9A36-67DD97EE812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t>2021/12/10</a:t>
            </a:fld>
            <a:endParaRPr lang="zh-CN" altLang="en-US"/>
          </a:p>
        </p:txBody>
      </p:sp>
      <p:sp>
        <p:nvSpPr>
          <p:cNvPr id="15" name="页脚占位符 3">
            <a:extLst>
              <a:ext uri="{FF2B5EF4-FFF2-40B4-BE49-F238E27FC236}">
                <a16:creationId xmlns:a16="http://schemas.microsoft.com/office/drawing/2014/main" id="{10AB67AE-0F8E-4854-B4F0-E426327E05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23" name="灯片编号占位符 4">
            <a:extLst>
              <a:ext uri="{FF2B5EF4-FFF2-40B4-BE49-F238E27FC236}">
                <a16:creationId xmlns:a16="http://schemas.microsoft.com/office/drawing/2014/main" id="{737D17F2-7D36-4A2A-A02E-7BC5A95E37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6" name="文本占位符 3">
            <a:extLst>
              <a:ext uri="{FF2B5EF4-FFF2-40B4-BE49-F238E27FC236}">
                <a16:creationId xmlns:a16="http://schemas.microsoft.com/office/drawing/2014/main" id="{B9BAD881-008C-4F85-8DB9-14D95EF1F248}"/>
              </a:ext>
            </a:extLst>
          </p:cNvPr>
          <p:cNvSpPr txBox="1"/>
          <p:nvPr userDrawn="1"/>
        </p:nvSpPr>
        <p:spPr>
          <a:xfrm>
            <a:off x="431687" y="56254"/>
            <a:ext cx="2981607" cy="558075"/>
          </a:xfrm>
          <a:prstGeom prst="rect">
            <a:avLst/>
          </a:prstGeom>
        </p:spPr>
        <p:txBody>
          <a:bodyPr anchor="ctr"/>
          <a:lstStyle>
            <a:lvl1pPr marL="0" indent="0" algn="l" defTabSz="963930" rtl="0" eaLnBrk="1" latinLnBrk="0" hangingPunct="1">
              <a:lnSpc>
                <a:spcPct val="90000"/>
              </a:lnSpc>
              <a:spcBef>
                <a:spcPts val="1055"/>
              </a:spcBef>
              <a:buFont typeface="Arial" panose="020B0604020202020204" pitchFamily="34" charset="0"/>
              <a:buNone/>
              <a:defRPr sz="2955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3265" indent="-241300" algn="l" defTabSz="96393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253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05230" indent="-241300" algn="l" defTabSz="96393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211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87830" indent="-241300" algn="l" defTabSz="96393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69795" indent="-241300" algn="l" defTabSz="96393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51760" indent="-241300" algn="l" defTabSz="96393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34360" indent="-241300" algn="l" defTabSz="96393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16325" indent="-241300" algn="l" defTabSz="96393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98290" indent="-241300" algn="l" defTabSz="96393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29" name="直接连接符 28">
            <a:extLst>
              <a:ext uri="{FF2B5EF4-FFF2-40B4-BE49-F238E27FC236}">
                <a16:creationId xmlns:a16="http://schemas.microsoft.com/office/drawing/2014/main" id="{CE0B4490-9C48-4A9B-82FE-FBC1847E7526}"/>
              </a:ext>
            </a:extLst>
          </p:cNvPr>
          <p:cNvCxnSpPr/>
          <p:nvPr userDrawn="1"/>
        </p:nvCxnSpPr>
        <p:spPr>
          <a:xfrm flipV="1">
            <a:off x="509620" y="685935"/>
            <a:ext cx="4752340" cy="3810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日期占位符 2">
            <a:extLst>
              <a:ext uri="{FF2B5EF4-FFF2-40B4-BE49-F238E27FC236}">
                <a16:creationId xmlns:a16="http://schemas.microsoft.com/office/drawing/2014/main" id="{4FFF152A-5DDF-4655-BCD1-3A0ED9C7F4D6}"/>
              </a:ext>
            </a:extLst>
          </p:cNvPr>
          <p:cNvSpPr txBox="1">
            <a:spLocks/>
          </p:cNvSpPr>
          <p:nvPr userDrawn="1"/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2F288E0-7875-42C4-84C8-98DBBD3BF4D2}" type="datetimeFigureOut">
              <a:rPr lang="zh-CN" altLang="en-US" smtClean="0"/>
              <a:pPr/>
              <a:t>2021/12/10</a:t>
            </a:fld>
            <a:endParaRPr lang="zh-CN" altLang="en-US"/>
          </a:p>
        </p:txBody>
      </p:sp>
      <p:sp>
        <p:nvSpPr>
          <p:cNvPr id="31" name="灯片编号占位符 4">
            <a:extLst>
              <a:ext uri="{FF2B5EF4-FFF2-40B4-BE49-F238E27FC236}">
                <a16:creationId xmlns:a16="http://schemas.microsoft.com/office/drawing/2014/main" id="{8C4F9CF7-7E22-423B-AC85-B62EC3EFD7E0}"/>
              </a:ext>
            </a:extLst>
          </p:cNvPr>
          <p:cNvSpPr txBox="1">
            <a:spLocks/>
          </p:cNvSpPr>
          <p:nvPr userDrawn="1"/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34" name="文本占位符 3">
            <a:extLst>
              <a:ext uri="{FF2B5EF4-FFF2-40B4-BE49-F238E27FC236}">
                <a16:creationId xmlns:a16="http://schemas.microsoft.com/office/drawing/2014/main" id="{C1CF06DE-BF20-42F5-8C10-C6FFDE1E8476}"/>
              </a:ext>
            </a:extLst>
          </p:cNvPr>
          <p:cNvSpPr txBox="1"/>
          <p:nvPr userDrawn="1"/>
        </p:nvSpPr>
        <p:spPr>
          <a:xfrm>
            <a:off x="431687" y="56254"/>
            <a:ext cx="2981607" cy="558075"/>
          </a:xfrm>
          <a:prstGeom prst="rect">
            <a:avLst/>
          </a:prstGeom>
        </p:spPr>
        <p:txBody>
          <a:bodyPr anchor="ctr"/>
          <a:lstStyle>
            <a:lvl1pPr marL="0" indent="0" algn="l" defTabSz="963930" rtl="0" eaLnBrk="1" latinLnBrk="0" hangingPunct="1">
              <a:lnSpc>
                <a:spcPct val="90000"/>
              </a:lnSpc>
              <a:spcBef>
                <a:spcPts val="1055"/>
              </a:spcBef>
              <a:buFont typeface="Arial" panose="020B0604020202020204" pitchFamily="34" charset="0"/>
              <a:buNone/>
              <a:defRPr sz="2955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3265" indent="-241300" algn="l" defTabSz="96393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253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05230" indent="-241300" algn="l" defTabSz="96393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211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87830" indent="-241300" algn="l" defTabSz="96393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69795" indent="-241300" algn="l" defTabSz="96393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51760" indent="-241300" algn="l" defTabSz="96393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34360" indent="-241300" algn="l" defTabSz="96393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16325" indent="-241300" algn="l" defTabSz="96393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98290" indent="-241300" algn="l" defTabSz="96393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38" name="直接连接符 37">
            <a:extLst>
              <a:ext uri="{FF2B5EF4-FFF2-40B4-BE49-F238E27FC236}">
                <a16:creationId xmlns:a16="http://schemas.microsoft.com/office/drawing/2014/main" id="{7B565C0F-676F-4313-A9CA-27B67C8647E9}"/>
              </a:ext>
            </a:extLst>
          </p:cNvPr>
          <p:cNvCxnSpPr/>
          <p:nvPr userDrawn="1"/>
        </p:nvCxnSpPr>
        <p:spPr>
          <a:xfrm flipV="1">
            <a:off x="509620" y="685935"/>
            <a:ext cx="4752340" cy="3810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矩形 38">
            <a:extLst>
              <a:ext uri="{FF2B5EF4-FFF2-40B4-BE49-F238E27FC236}">
                <a16:creationId xmlns:a16="http://schemas.microsoft.com/office/drawing/2014/main" id="{11BC5C02-BDD4-4C3E-B09D-C56D5743F0FC}"/>
              </a:ext>
            </a:extLst>
          </p:cNvPr>
          <p:cNvSpPr/>
          <p:nvPr userDrawn="1"/>
        </p:nvSpPr>
        <p:spPr>
          <a:xfrm>
            <a:off x="0" y="0"/>
            <a:ext cx="5438609" cy="6858000"/>
          </a:xfrm>
          <a:prstGeom prst="rect">
            <a:avLst/>
          </a:prstGeom>
          <a:solidFill>
            <a:srgbClr val="296E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0" name="矩形 39">
            <a:extLst>
              <a:ext uri="{FF2B5EF4-FFF2-40B4-BE49-F238E27FC236}">
                <a16:creationId xmlns:a16="http://schemas.microsoft.com/office/drawing/2014/main" id="{3659AF98-681F-4185-B4DF-C2286E82821D}"/>
              </a:ext>
            </a:extLst>
          </p:cNvPr>
          <p:cNvSpPr/>
          <p:nvPr userDrawn="1"/>
        </p:nvSpPr>
        <p:spPr>
          <a:xfrm>
            <a:off x="250667" y="677919"/>
            <a:ext cx="11892196" cy="5556738"/>
          </a:xfrm>
          <a:prstGeom prst="rect">
            <a:avLst/>
          </a:prstGeom>
          <a:solidFill>
            <a:schemeClr val="bg1"/>
          </a:solidFill>
          <a:ln>
            <a:solidFill>
              <a:srgbClr val="296EA3"/>
            </a:solidFill>
          </a:ln>
          <a:effectLst>
            <a:reflection blurRad="6350" stA="50000" endA="275" endPos="40000" dist="1016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1" name="图片 40">
            <a:extLst>
              <a:ext uri="{FF2B5EF4-FFF2-40B4-BE49-F238E27FC236}">
                <a16:creationId xmlns:a16="http://schemas.microsoft.com/office/drawing/2014/main" id="{EC20717D-C34A-4B3F-B3AB-6F649DEA126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hq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4295" y="0"/>
            <a:ext cx="1298028" cy="1447800"/>
          </a:xfrm>
          <a:prstGeom prst="rect">
            <a:avLst/>
          </a:prstGeom>
        </p:spPr>
      </p:pic>
      <p:sp>
        <p:nvSpPr>
          <p:cNvPr id="43" name="灯片编号占位符 4">
            <a:extLst>
              <a:ext uri="{FF2B5EF4-FFF2-40B4-BE49-F238E27FC236}">
                <a16:creationId xmlns:a16="http://schemas.microsoft.com/office/drawing/2014/main" id="{76517BCF-8CB0-484F-8B40-72F835D015F2}"/>
              </a:ext>
            </a:extLst>
          </p:cNvPr>
          <p:cNvSpPr txBox="1">
            <a:spLocks/>
          </p:cNvSpPr>
          <p:nvPr userDrawn="1"/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45" name="Rounded Rectangle 11">
            <a:extLst>
              <a:ext uri="{FF2B5EF4-FFF2-40B4-BE49-F238E27FC236}">
                <a16:creationId xmlns:a16="http://schemas.microsoft.com/office/drawing/2014/main" id="{E3A582C3-B52C-42CD-B19A-495F16540CEC}"/>
              </a:ext>
            </a:extLst>
          </p:cNvPr>
          <p:cNvSpPr>
            <a:spLocks noChangeAspect="1"/>
          </p:cNvSpPr>
          <p:nvPr userDrawn="1"/>
        </p:nvSpPr>
        <p:spPr>
          <a:xfrm>
            <a:off x="1306288" y="94859"/>
            <a:ext cx="549910" cy="550545"/>
          </a:xfrm>
          <a:prstGeom prst="roundRect">
            <a:avLst>
              <a:gd name="adj" fmla="val 50000"/>
            </a:avLst>
          </a:prstGeom>
          <a:solidFill>
            <a:srgbClr val="FF66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694" tIns="43347" rIns="86694" bIns="43347" rtlCol="0" anchor="ctr" anchorCtr="0"/>
          <a:lstStyle/>
          <a:p>
            <a:pPr algn="ctr">
              <a:lnSpc>
                <a:spcPct val="120000"/>
              </a:lnSpc>
            </a:pPr>
            <a:endParaRPr lang="en-US" sz="2110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47" name="文本占位符 3">
            <a:extLst>
              <a:ext uri="{FF2B5EF4-FFF2-40B4-BE49-F238E27FC236}">
                <a16:creationId xmlns:a16="http://schemas.microsoft.com/office/drawing/2014/main" id="{D57B497E-8717-483F-B513-8F322F1E7CD1}"/>
              </a:ext>
            </a:extLst>
          </p:cNvPr>
          <p:cNvSpPr txBox="1"/>
          <p:nvPr userDrawn="1"/>
        </p:nvSpPr>
        <p:spPr>
          <a:xfrm>
            <a:off x="1856085" y="127374"/>
            <a:ext cx="3582524" cy="558075"/>
          </a:xfrm>
          <a:prstGeom prst="rect">
            <a:avLst/>
          </a:prstGeom>
        </p:spPr>
        <p:txBody>
          <a:bodyPr anchor="ctr"/>
          <a:lstStyle>
            <a:lvl1pPr marL="0" indent="0" algn="l" defTabSz="963930" rtl="0" eaLnBrk="1" latinLnBrk="0" hangingPunct="1">
              <a:lnSpc>
                <a:spcPct val="90000"/>
              </a:lnSpc>
              <a:spcBef>
                <a:spcPts val="1055"/>
              </a:spcBef>
              <a:buFont typeface="Arial" panose="020B0604020202020204" pitchFamily="34" charset="0"/>
              <a:buNone/>
              <a:defRPr sz="2955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3265" indent="-241300" algn="l" defTabSz="96393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253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05230" indent="-241300" algn="l" defTabSz="96393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211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87830" indent="-241300" algn="l" defTabSz="96393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69795" indent="-241300" algn="l" defTabSz="96393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51760" indent="-241300" algn="l" defTabSz="96393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34360" indent="-241300" algn="l" defTabSz="96393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16325" indent="-241300" algn="l" defTabSz="96393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98290" indent="-241300" algn="l" defTabSz="96393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20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内容占位符 4">
            <a:extLst>
              <a:ext uri="{FF2B5EF4-FFF2-40B4-BE49-F238E27FC236}">
                <a16:creationId xmlns:a16="http://schemas.microsoft.com/office/drawing/2014/main" id="{49AC9741-F591-4A59-AC2C-C31ABBD9EC3F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902428" y="173115"/>
            <a:ext cx="3694436" cy="392524"/>
          </a:xfrm>
        </p:spPr>
        <p:txBody>
          <a:bodyPr>
            <a:normAutofit/>
          </a:bodyPr>
          <a:lstStyle>
            <a:lvl1pPr marL="0" indent="0">
              <a:buNone/>
              <a:defRPr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endParaRPr lang="zh-CN" altLang="en-US" dirty="0"/>
          </a:p>
        </p:txBody>
      </p:sp>
      <p:sp>
        <p:nvSpPr>
          <p:cNvPr id="9" name="文本占位符 8">
            <a:extLst>
              <a:ext uri="{FF2B5EF4-FFF2-40B4-BE49-F238E27FC236}">
                <a16:creationId xmlns:a16="http://schemas.microsoft.com/office/drawing/2014/main" id="{9C360E1E-97B0-44A9-935B-F6BF2BB8A5D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325438" y="186021"/>
            <a:ext cx="503237" cy="366712"/>
          </a:xfrm>
        </p:spPr>
        <p:txBody>
          <a:bodyPr>
            <a:noAutofit/>
          </a:bodyPr>
          <a:lstStyle>
            <a:lvl1pPr marL="0" indent="0" algn="ctr">
              <a:buNone/>
              <a:defRPr sz="211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7711166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7FAD0AC-12AE-4882-871B-36E271E41D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BC9C85AA-784E-4CBF-B6A5-7503436AEB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2021/12/10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01837A2D-0468-477B-96E4-1E82BA7BF6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6BD612EF-0089-43D8-9BB4-9493AD7264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26809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A92FFFB-405D-4E01-986A-9693071BA3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B49BEF75-C49F-4E17-8019-191EEEA24F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2021/12/10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5A339473-2B7D-4824-A442-8E79833E18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7485F89B-CF72-48A4-AE49-A2E92F45B7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06622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B2684F3-47A1-4DD8-852A-633230DA49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3D69B01-3431-4132-A6DF-583D7618E9C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5F4916E-1375-4C80-8E9D-81748AABF4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2021/12/10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65C2787-1CB0-497E-B1E7-90A7CAF388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AE74290-A6C7-48F3-A6B1-69446CDB9A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57406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707DD46-7EBA-4773-90F7-94347BA97D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C30C6F2-2DDC-436E-B624-2B8D24F40A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F2C8922-F181-4605-B955-22613FF312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2021/12/10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7D39B41-C6BC-4F38-B725-F4900C9E2A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EC6A2E9-FB2F-4CEE-B0F2-1F569FA07B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80228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55FCBDD-056A-41DB-B325-D298C0030A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8EF721E-F998-4227-AB7C-F7C451366B6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9BD7FD14-1A6E-406C-94EF-F7543E0355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FCEE2239-868F-48CC-BFB2-52AF4E0A43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2021/12/10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B306D1BB-0B98-4B02-8573-68FF1C5B9A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17581F06-0C10-4D3D-8221-D8B3D49AA3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56151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9652085-D062-4CD1-959F-B3186F301E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C8B03A3-56D2-4DB6-86D8-EE63F15D785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B16FC3B9-0312-4A75-86D7-5DA5BEBC123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2B0B8A1C-FA2E-4D4C-8418-055F75BA074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107AD075-5FC6-4899-A7A8-445540FB622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D0D8CC0D-B7BB-42EC-AD0C-924AA709C0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2021/12/10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F83710D8-8009-4247-9FEB-E421F2516A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C7D70954-445B-4F9D-B48C-526BED162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2E5698ED-C9D1-4D78-865D-C81D20F336B3}"/>
              </a:ext>
            </a:extLst>
          </p:cNvPr>
          <p:cNvSpPr/>
          <p:nvPr userDrawn="1"/>
        </p:nvSpPr>
        <p:spPr>
          <a:xfrm>
            <a:off x="8801478" y="6450175"/>
            <a:ext cx="77513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www.1ppt.com/moban/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行业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www.1ppt.com/hangye/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节日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www.1ppt.com/jieri/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素材下载：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背景图片：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www.1ppt.com/beijing/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图表下载：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优秀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www.1ppt.com/xiazai/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Word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www.1ppt.com/word/              Excel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教程：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www.1ppt.com/excel/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www.1ppt.com/ziliao/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课件下载：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www.1ppt.com/fanwen/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www.1ppt.com/shiti/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www.1ppt.com/jiaoan/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字体下载：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www.1ppt.com/ziti/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 </a:t>
            </a:r>
            <a:endParaRPr kumimoji="0" lang="zh-CN" altLang="en-US" sz="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197482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A1B7B2A-FC41-4FB1-A544-AB2BBE2CBA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37228E5E-65AE-4F34-B0B8-DEE527DD78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2021/12/10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84B3D832-FC7A-46C8-ABBF-5D848A9CCF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B6C78B8-8FE3-4DC3-A4BF-4333285658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58886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DCDBACCF-E067-4824-8D33-9BACAB8426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3F11EB-EE22-4A29-ACE1-B37D2B8B666D}" type="datetimeFigureOut">
              <a:rPr lang="zh-CN" altLang="en-US" smtClean="0"/>
              <a:pPr/>
              <a:t>2021/12/10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0F4F5D4F-144A-4535-A844-346A587ECA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4A150A24-81F0-47FA-9ABE-E7FDE9AF0F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2475C6-AC50-43A7-A36F-F1E13AC0D3F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46943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01465BF-5EA0-4C63-9DC6-16B34D7D68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59F7A51-CF24-4F0F-BC04-1600C7AA32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ED871F3C-1943-4ED2-A7CA-3593E87B807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59763BBF-441C-4BC8-9785-52C638554D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2021/12/10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4F7483-5CA4-4DF3-B6FB-64E70CD529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A118D00-D4F2-4AA6-B912-F300B0772C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91539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D639918-3EE2-4663-8BDA-06CA8DAB19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38A26562-5C3E-4549-88AA-45591E8EBBF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F8CF4A98-3501-47EE-AA8F-94F860A7CBA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8EA7E200-5BC3-4735-A5A5-F06C82AAE5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2021/12/10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446D29CD-8486-4E16-822E-BFB10DF765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4D57433D-A6D6-4CBB-A421-842D27DFF6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44993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19EE68F7-3AB6-4F6C-A94C-C4C8C0EEDE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2D294EED-A68F-402C-957A-E242DB31E1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2139F31-BE2B-4906-923F-DFE9C2DCB85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  <a:t>2021/12/10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F1B4585-E419-41E4-9CDF-4099D424E36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A293F7F-B7E2-4BED-866A-7328E97D23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31197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  <p:sldLayoutId id="2147483697" r:id="rId12"/>
    <p:sldLayoutId id="2147483679" r:id="rId13"/>
    <p:sldLayoutId id="2147483698" r:id="rId14"/>
    <p:sldLayoutId id="2147483660" r:id="rId15"/>
    <p:sldLayoutId id="2147483661" r:id="rId1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tif"/><Relationship Id="rId2" Type="http://schemas.openxmlformats.org/officeDocument/2006/relationships/image" Target="../media/image17.tiff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tiff"/><Relationship Id="rId1" Type="http://schemas.openxmlformats.org/officeDocument/2006/relationships/slideLayout" Target="../slideLayouts/slideLayout1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tiff"/><Relationship Id="rId1" Type="http://schemas.openxmlformats.org/officeDocument/2006/relationships/slideLayout" Target="../slideLayouts/slideLayout1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tiff"/><Relationship Id="rId1" Type="http://schemas.openxmlformats.org/officeDocument/2006/relationships/slideLayout" Target="../slideLayouts/slideLayout1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tiff"/><Relationship Id="rId1" Type="http://schemas.openxmlformats.org/officeDocument/2006/relationships/slideLayout" Target="../slideLayouts/slideLayout1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tiff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tiff"/><Relationship Id="rId1" Type="http://schemas.openxmlformats.org/officeDocument/2006/relationships/slideLayout" Target="../slideLayouts/slideLayout14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tiff"/><Relationship Id="rId1" Type="http://schemas.openxmlformats.org/officeDocument/2006/relationships/slideLayout" Target="../slideLayouts/slideLayout14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>
            <a:extLst>
              <a:ext uri="{FF2B5EF4-FFF2-40B4-BE49-F238E27FC236}">
                <a16:creationId xmlns:a16="http://schemas.microsoft.com/office/drawing/2014/main" id="{8EEFBDBE-9828-4772-BADB-A49DA18F891D}"/>
              </a:ext>
            </a:extLst>
          </p:cNvPr>
          <p:cNvGrpSpPr/>
          <p:nvPr/>
        </p:nvGrpSpPr>
        <p:grpSpPr>
          <a:xfrm>
            <a:off x="6019060" y="0"/>
            <a:ext cx="6268896" cy="6858000"/>
            <a:chOff x="6343708" y="0"/>
            <a:chExt cx="5944248" cy="6858000"/>
          </a:xfrm>
        </p:grpSpPr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434ACC69-7C1D-44AB-BBD3-C18AA06F83C1}"/>
                </a:ext>
              </a:extLst>
            </p:cNvPr>
            <p:cNvSpPr/>
            <p:nvPr/>
          </p:nvSpPr>
          <p:spPr>
            <a:xfrm>
              <a:off x="6343708" y="0"/>
              <a:ext cx="5944248" cy="6858000"/>
            </a:xfrm>
            <a:prstGeom prst="rect">
              <a:avLst/>
            </a:prstGeom>
            <a:gradFill>
              <a:gsLst>
                <a:gs pos="0">
                  <a:srgbClr val="2869A1"/>
                </a:gs>
                <a:gs pos="33000">
                  <a:srgbClr val="2783AC"/>
                </a:gs>
                <a:gs pos="66000">
                  <a:srgbClr val="249CB5"/>
                </a:gs>
                <a:gs pos="100000">
                  <a:srgbClr val="20ABBE"/>
                </a:gs>
              </a:gsLst>
              <a:lin ang="21594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2252CDC3-C3D2-4CA5-8F26-042A1277E25E}"/>
                </a:ext>
              </a:extLst>
            </p:cNvPr>
            <p:cNvSpPr/>
            <p:nvPr/>
          </p:nvSpPr>
          <p:spPr>
            <a:xfrm>
              <a:off x="6615288" y="324556"/>
              <a:ext cx="5366043" cy="6208889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5" name="文本框 14">
            <a:extLst>
              <a:ext uri="{FF2B5EF4-FFF2-40B4-BE49-F238E27FC236}">
                <a16:creationId xmlns:a16="http://schemas.microsoft.com/office/drawing/2014/main" id="{40300EA8-D359-4710-8FAB-FB9A2BAF2E44}"/>
              </a:ext>
            </a:extLst>
          </p:cNvPr>
          <p:cNvSpPr txBox="1"/>
          <p:nvPr/>
        </p:nvSpPr>
        <p:spPr>
          <a:xfrm>
            <a:off x="7924799" y="764873"/>
            <a:ext cx="4056532" cy="1015663"/>
          </a:xfrm>
          <a:prstGeom prst="rect">
            <a:avLst/>
          </a:prstGeom>
          <a:solidFill>
            <a:srgbClr val="20AABD"/>
          </a:solidFill>
          <a:ln>
            <a:noFill/>
            <a:prstDash val="sysDash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计算机组装与维护</a:t>
            </a:r>
            <a:endParaRPr lang="en-US" altLang="zh-CN" sz="3200" b="1" dirty="0">
              <a:solidFill>
                <a:schemeClr val="bg1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800" b="1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（第二版）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82B81F2F-7B2C-45FA-BDEB-AAC495A8EFF9}"/>
              </a:ext>
            </a:extLst>
          </p:cNvPr>
          <p:cNvSpPr/>
          <p:nvPr/>
        </p:nvSpPr>
        <p:spPr>
          <a:xfrm>
            <a:off x="-74208" y="0"/>
            <a:ext cx="6382871" cy="6858000"/>
          </a:xfrm>
          <a:prstGeom prst="rect">
            <a:avLst/>
          </a:prstGeom>
          <a:solidFill>
            <a:srgbClr val="296E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id="{EBB92B69-731C-4FE2-BBE1-27C467582578}"/>
              </a:ext>
            </a:extLst>
          </p:cNvPr>
          <p:cNvSpPr/>
          <p:nvPr/>
        </p:nvSpPr>
        <p:spPr>
          <a:xfrm rot="1800000">
            <a:off x="5650387" y="1591335"/>
            <a:ext cx="1927670" cy="6141278"/>
          </a:xfrm>
          <a:custGeom>
            <a:avLst/>
            <a:gdLst>
              <a:gd name="connsiteX0" fmla="*/ 0 w 1927670"/>
              <a:gd name="connsiteY0" fmla="*/ 0 h 6188100"/>
              <a:gd name="connsiteX1" fmla="*/ 1925077 w 1927670"/>
              <a:gd name="connsiteY1" fmla="*/ 1089521 h 6188100"/>
              <a:gd name="connsiteX2" fmla="*/ 1925077 w 1927670"/>
              <a:gd name="connsiteY2" fmla="*/ 3430821 h 6188100"/>
              <a:gd name="connsiteX3" fmla="*/ 1927670 w 1927670"/>
              <a:gd name="connsiteY3" fmla="*/ 3429324 h 6188100"/>
              <a:gd name="connsiteX4" fmla="*/ 1927670 w 1927670"/>
              <a:gd name="connsiteY4" fmla="*/ 5076656 h 6188100"/>
              <a:gd name="connsiteX5" fmla="*/ 2593 w 1927670"/>
              <a:gd name="connsiteY5" fmla="*/ 6188100 h 6188100"/>
              <a:gd name="connsiteX6" fmla="*/ 2593 w 1927670"/>
              <a:gd name="connsiteY6" fmla="*/ 6176626 h 6188100"/>
              <a:gd name="connsiteX7" fmla="*/ 0 w 1927670"/>
              <a:gd name="connsiteY7" fmla="*/ 6176626 h 6188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927670" h="6188100">
                <a:moveTo>
                  <a:pt x="0" y="0"/>
                </a:moveTo>
                <a:lnTo>
                  <a:pt x="1925077" y="1089521"/>
                </a:lnTo>
                <a:lnTo>
                  <a:pt x="1925077" y="3430821"/>
                </a:lnTo>
                <a:lnTo>
                  <a:pt x="1927670" y="3429324"/>
                </a:lnTo>
                <a:lnTo>
                  <a:pt x="1927670" y="5076656"/>
                </a:lnTo>
                <a:lnTo>
                  <a:pt x="2593" y="6188100"/>
                </a:lnTo>
                <a:lnTo>
                  <a:pt x="2593" y="6176626"/>
                </a:lnTo>
                <a:lnTo>
                  <a:pt x="0" y="6176626"/>
                </a:lnTo>
                <a:close/>
              </a:path>
            </a:pathLst>
          </a:custGeom>
          <a:gradFill flip="none" rotWithShape="1">
            <a:gsLst>
              <a:gs pos="0">
                <a:srgbClr val="2869A1"/>
              </a:gs>
              <a:gs pos="33000">
                <a:srgbClr val="2783AC"/>
              </a:gs>
              <a:gs pos="66000">
                <a:srgbClr val="249CB5"/>
              </a:gs>
              <a:gs pos="100000">
                <a:srgbClr val="20ABBE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02793862-B08A-414D-9211-05C7543EA8E2}"/>
              </a:ext>
            </a:extLst>
          </p:cNvPr>
          <p:cNvSpPr/>
          <p:nvPr/>
        </p:nvSpPr>
        <p:spPr>
          <a:xfrm rot="19770493">
            <a:off x="5639979" y="-915587"/>
            <a:ext cx="1925077" cy="6177680"/>
          </a:xfrm>
          <a:custGeom>
            <a:avLst/>
            <a:gdLst>
              <a:gd name="connsiteX0" fmla="*/ 0 w 1925077"/>
              <a:gd name="connsiteY0" fmla="*/ 0 h 6177680"/>
              <a:gd name="connsiteX1" fmla="*/ 1925077 w 1925077"/>
              <a:gd name="connsiteY1" fmla="*/ 1133585 h 6177680"/>
              <a:gd name="connsiteX2" fmla="*/ 1925077 w 1925077"/>
              <a:gd name="connsiteY2" fmla="*/ 5088169 h 6177680"/>
              <a:gd name="connsiteX3" fmla="*/ 0 w 1925077"/>
              <a:gd name="connsiteY3" fmla="*/ 6177680 h 61776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25077" h="6177680">
                <a:moveTo>
                  <a:pt x="0" y="0"/>
                </a:moveTo>
                <a:lnTo>
                  <a:pt x="1925077" y="1133585"/>
                </a:lnTo>
                <a:lnTo>
                  <a:pt x="1925077" y="5088169"/>
                </a:lnTo>
                <a:lnTo>
                  <a:pt x="0" y="6177680"/>
                </a:lnTo>
                <a:close/>
              </a:path>
            </a:pathLst>
          </a:custGeom>
          <a:gradFill>
            <a:gsLst>
              <a:gs pos="0">
                <a:srgbClr val="2869A1"/>
              </a:gs>
              <a:gs pos="33000">
                <a:srgbClr val="2783AC"/>
              </a:gs>
              <a:gs pos="66000">
                <a:srgbClr val="249CB5"/>
              </a:gs>
              <a:gs pos="100000">
                <a:srgbClr val="20ABBE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E27CC173-7FEF-4DB6-B8E3-319EA6010C11}"/>
              </a:ext>
            </a:extLst>
          </p:cNvPr>
          <p:cNvCxnSpPr>
            <a:cxnSpLocks/>
          </p:cNvCxnSpPr>
          <p:nvPr/>
        </p:nvCxnSpPr>
        <p:spPr>
          <a:xfrm>
            <a:off x="633592" y="3399667"/>
            <a:ext cx="4948673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 Placeholder 4">
            <a:extLst>
              <a:ext uri="{FF2B5EF4-FFF2-40B4-BE49-F238E27FC236}">
                <a16:creationId xmlns:a16="http://schemas.microsoft.com/office/drawing/2014/main" id="{0AF1ED4E-1999-4A81-816B-47BEC458E6F1}"/>
              </a:ext>
            </a:extLst>
          </p:cNvPr>
          <p:cNvSpPr txBox="1"/>
          <p:nvPr/>
        </p:nvSpPr>
        <p:spPr>
          <a:xfrm>
            <a:off x="572140" y="2859325"/>
            <a:ext cx="5071576" cy="51528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dist">
              <a:buNone/>
            </a:pPr>
            <a:r>
              <a:rPr lang="zh-CN" altLang="en-US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项目</a:t>
            </a:r>
            <a:r>
              <a:rPr lang="en-US" altLang="zh-CN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8 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计算机整机安装</a:t>
            </a:r>
          </a:p>
        </p:txBody>
      </p:sp>
      <p:pic>
        <p:nvPicPr>
          <p:cNvPr id="22" name="图片 21" descr="73e5f5811aab5673afcaa99032383457">
            <a:extLst>
              <a:ext uri="{FF2B5EF4-FFF2-40B4-BE49-F238E27FC236}">
                <a16:creationId xmlns:a16="http://schemas.microsoft.com/office/drawing/2014/main" id="{40D8CDDF-9366-4E71-AB08-9D4AC8A67138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05793" y="2106559"/>
            <a:ext cx="3373021" cy="3202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051744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Tm="7675">
        <p15:prstTrans prst="peelOff"/>
      </p:transition>
    </mc:Choice>
    <mc:Fallback>
      <p:transition spd="slow" advTm="767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8" grpId="0" animBg="1"/>
      <p:bldP spid="2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68203819-DFC8-4D78-96A3-2636AC5791DA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zh-CN" altLang="en-US" dirty="0"/>
              <a:t>整机安装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9F94FDBD-5AD4-4FC3-B2DE-BE7ED0E7C85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CN" dirty="0"/>
              <a:t>03</a:t>
            </a:r>
            <a:endParaRPr lang="zh-CN" altLang="en-US" dirty="0"/>
          </a:p>
        </p:txBody>
      </p:sp>
      <p:sp>
        <p:nvSpPr>
          <p:cNvPr id="6" name="矩形 36">
            <a:extLst>
              <a:ext uri="{FF2B5EF4-FFF2-40B4-BE49-F238E27FC236}">
                <a16:creationId xmlns:a16="http://schemas.microsoft.com/office/drawing/2014/main" id="{8DE63E9D-BFC2-47C7-8278-A4A61D42442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8764" y="754063"/>
            <a:ext cx="10868449" cy="1135054"/>
          </a:xfrm>
          <a:prstGeom prst="rect">
            <a:avLst/>
          </a:prstGeom>
          <a:solidFill>
            <a:srgbClr val="296EA3"/>
          </a:solidFill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步骤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CPU</a:t>
            </a:r>
            <a:r>
              <a:rPr lang="zh-CN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的金三角与主板上三角形对齐，将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CPU</a:t>
            </a:r>
            <a:r>
              <a:rPr lang="zh-CN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对位放入主板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CPU</a:t>
            </a:r>
            <a:r>
              <a:rPr lang="zh-CN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插槽当中，如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图所示。</a:t>
            </a:r>
          </a:p>
        </p:txBody>
      </p:sp>
      <p:pic>
        <p:nvPicPr>
          <p:cNvPr id="7" name="图片 6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5788" y="2090447"/>
            <a:ext cx="4552835" cy="368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9158395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68203819-DFC8-4D78-96A3-2636AC5791DA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zh-CN" altLang="en-US" dirty="0"/>
              <a:t>整机安装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9F94FDBD-5AD4-4FC3-B2DE-BE7ED0E7C85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CN" dirty="0"/>
              <a:t>03</a:t>
            </a:r>
            <a:endParaRPr lang="zh-CN" altLang="en-US" dirty="0"/>
          </a:p>
        </p:txBody>
      </p:sp>
      <p:sp>
        <p:nvSpPr>
          <p:cNvPr id="6" name="矩形 36">
            <a:extLst>
              <a:ext uri="{FF2B5EF4-FFF2-40B4-BE49-F238E27FC236}">
                <a16:creationId xmlns:a16="http://schemas.microsoft.com/office/drawing/2014/main" id="{8DE63E9D-BFC2-47C7-8278-A4A61D42442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8764" y="754063"/>
            <a:ext cx="10868449" cy="1135054"/>
          </a:xfrm>
          <a:prstGeom prst="rect">
            <a:avLst/>
          </a:prstGeom>
          <a:solidFill>
            <a:srgbClr val="296EA3"/>
          </a:solidFill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步骤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：将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CPU</a:t>
            </a:r>
            <a:r>
              <a:rPr lang="zh-CN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安装在主板中之后，将压杆复位，固定好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CPU</a:t>
            </a:r>
            <a:r>
              <a:rPr lang="zh-CN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，然后在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CPU</a:t>
            </a:r>
            <a:r>
              <a:rPr lang="zh-CN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上表面涂一些导热硅脂，如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图所示。</a:t>
            </a:r>
          </a:p>
        </p:txBody>
      </p:sp>
      <p:pic>
        <p:nvPicPr>
          <p:cNvPr id="8" name="图片 7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7396" y="2561330"/>
            <a:ext cx="5867603" cy="3216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9011812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68203819-DFC8-4D78-96A3-2636AC5791DA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zh-CN" altLang="en-US" dirty="0"/>
              <a:t>整机安装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9F94FDBD-5AD4-4FC3-B2DE-BE7ED0E7C85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CN" dirty="0"/>
              <a:t>03</a:t>
            </a:r>
            <a:endParaRPr lang="zh-CN" altLang="en-US" dirty="0"/>
          </a:p>
        </p:txBody>
      </p:sp>
      <p:sp>
        <p:nvSpPr>
          <p:cNvPr id="6" name="矩形 36">
            <a:extLst>
              <a:ext uri="{FF2B5EF4-FFF2-40B4-BE49-F238E27FC236}">
                <a16:creationId xmlns:a16="http://schemas.microsoft.com/office/drawing/2014/main" id="{8DE63E9D-BFC2-47C7-8278-A4A61D42442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8764" y="754063"/>
            <a:ext cx="10868449" cy="1135054"/>
          </a:xfrm>
          <a:prstGeom prst="rect">
            <a:avLst/>
          </a:prstGeom>
          <a:solidFill>
            <a:srgbClr val="296EA3"/>
          </a:solidFill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步骤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：安装风扇，将散热器调放到合适的位置，将风扇水平放置到处理器上方，如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图所示。</a:t>
            </a:r>
          </a:p>
        </p:txBody>
      </p:sp>
      <p:pic>
        <p:nvPicPr>
          <p:cNvPr id="7" name="图片 6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5171" y="2299305"/>
            <a:ext cx="4358005" cy="35029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8573491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68203819-DFC8-4D78-96A3-2636AC5791DA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zh-CN" altLang="en-US" dirty="0"/>
              <a:t>整机安装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9F94FDBD-5AD4-4FC3-B2DE-BE7ED0E7C85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CN" dirty="0"/>
              <a:t>03</a:t>
            </a:r>
            <a:endParaRPr lang="zh-CN" altLang="en-US" dirty="0"/>
          </a:p>
        </p:txBody>
      </p:sp>
      <p:sp>
        <p:nvSpPr>
          <p:cNvPr id="6" name="矩形 36">
            <a:extLst>
              <a:ext uri="{FF2B5EF4-FFF2-40B4-BE49-F238E27FC236}">
                <a16:creationId xmlns:a16="http://schemas.microsoft.com/office/drawing/2014/main" id="{8DE63E9D-BFC2-47C7-8278-A4A61D42442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8764" y="754063"/>
            <a:ext cx="10868449" cy="1135054"/>
          </a:xfrm>
          <a:prstGeom prst="rect">
            <a:avLst/>
          </a:prstGeom>
          <a:solidFill>
            <a:srgbClr val="296EA3"/>
          </a:solidFill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步骤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：固定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CPU</a:t>
            </a:r>
            <a:r>
              <a:rPr lang="zh-CN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风扇，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AMD</a:t>
            </a:r>
            <a:r>
              <a:rPr lang="zh-CN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风扇采用主、次两个卡扣，一般先安装次卡扣，然后将主卡扣固定在固定座上，最后连接风扇电源，如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图所示。</a:t>
            </a:r>
          </a:p>
        </p:txBody>
      </p:sp>
      <p:pic>
        <p:nvPicPr>
          <p:cNvPr id="8" name="图片 7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17" y="2322945"/>
            <a:ext cx="6427277" cy="31634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8984596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68203819-DFC8-4D78-96A3-2636AC5791DA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zh-CN" altLang="en-US" dirty="0"/>
              <a:t>整机安装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9F94FDBD-5AD4-4FC3-B2DE-BE7ED0E7C85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CN" dirty="0"/>
              <a:t>03</a:t>
            </a:r>
            <a:endParaRPr lang="zh-CN" altLang="en-US" dirty="0"/>
          </a:p>
        </p:txBody>
      </p:sp>
      <p:sp>
        <p:nvSpPr>
          <p:cNvPr id="6" name="矩形 36">
            <a:extLst>
              <a:ext uri="{FF2B5EF4-FFF2-40B4-BE49-F238E27FC236}">
                <a16:creationId xmlns:a16="http://schemas.microsoft.com/office/drawing/2014/main" id="{8DE63E9D-BFC2-47C7-8278-A4A61D42442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8764" y="754063"/>
            <a:ext cx="10868449" cy="2862322"/>
          </a:xfrm>
          <a:prstGeom prst="rect">
            <a:avLst/>
          </a:prstGeom>
          <a:solidFill>
            <a:srgbClr val="296EA3"/>
          </a:solidFill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安装内存</a:t>
            </a:r>
            <a:endParaRPr lang="en-US" altLang="zh-CN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安装内存要做到准和稳，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准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是指安装时要对准内存与插槽间的凹凸位置，而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稳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则是内存安装要稳固，并且确认安全卡已扳回到原位。</a:t>
            </a:r>
            <a:endParaRPr lang="en-US" altLang="zh-CN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步骤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：安装内存十分简单，内存插槽两边或一边有固定卡扣设计，安装内存之前，我们需要将卡扣扳开，如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图所示。</a:t>
            </a:r>
          </a:p>
        </p:txBody>
      </p:sp>
      <p:pic>
        <p:nvPicPr>
          <p:cNvPr id="7" name="图片 6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3157" y="4095462"/>
            <a:ext cx="5607310" cy="1457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7001622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68203819-DFC8-4D78-96A3-2636AC5791DA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zh-CN" altLang="en-US" dirty="0"/>
              <a:t>整机安装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9F94FDBD-5AD4-4FC3-B2DE-BE7ED0E7C85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CN" dirty="0"/>
              <a:t>03</a:t>
            </a:r>
            <a:endParaRPr lang="zh-CN" altLang="en-US" dirty="0"/>
          </a:p>
        </p:txBody>
      </p:sp>
      <p:sp>
        <p:nvSpPr>
          <p:cNvPr id="6" name="矩形 36">
            <a:extLst>
              <a:ext uri="{FF2B5EF4-FFF2-40B4-BE49-F238E27FC236}">
                <a16:creationId xmlns:a16="http://schemas.microsoft.com/office/drawing/2014/main" id="{8DE63E9D-BFC2-47C7-8278-A4A61D42442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0575" y="878754"/>
            <a:ext cx="10868449" cy="1754326"/>
          </a:xfrm>
          <a:prstGeom prst="rect">
            <a:avLst/>
          </a:prstGeom>
          <a:solidFill>
            <a:srgbClr val="296EA3"/>
          </a:solidFill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安装内存</a:t>
            </a:r>
            <a:endParaRPr lang="en-US" altLang="zh-CN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步骤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：在安装内存的时候，我们需将内存金手指上面的缺口对应至内存插槽上的凸点，如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图所示。，这是内存的防呆设计，反了插不进去。</a:t>
            </a:r>
          </a:p>
        </p:txBody>
      </p:sp>
      <p:pic>
        <p:nvPicPr>
          <p:cNvPr id="8" name="图片 7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0975" y="3111096"/>
            <a:ext cx="5052984" cy="2366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2463216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68203819-DFC8-4D78-96A3-2636AC5791DA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zh-CN" altLang="en-US" dirty="0"/>
              <a:t>整机安装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9F94FDBD-5AD4-4FC3-B2DE-BE7ED0E7C85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CN" dirty="0"/>
              <a:t>03</a:t>
            </a:r>
            <a:endParaRPr lang="zh-CN" altLang="en-US" dirty="0"/>
          </a:p>
        </p:txBody>
      </p:sp>
      <p:sp>
        <p:nvSpPr>
          <p:cNvPr id="6" name="矩形 36">
            <a:extLst>
              <a:ext uri="{FF2B5EF4-FFF2-40B4-BE49-F238E27FC236}">
                <a16:creationId xmlns:a16="http://schemas.microsoft.com/office/drawing/2014/main" id="{8DE63E9D-BFC2-47C7-8278-A4A61D42442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1377" y="945255"/>
            <a:ext cx="10868449" cy="1754326"/>
          </a:xfrm>
          <a:prstGeom prst="rect">
            <a:avLst/>
          </a:prstGeom>
          <a:solidFill>
            <a:srgbClr val="296EA3"/>
          </a:solidFill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安装内存</a:t>
            </a:r>
            <a:endParaRPr lang="en-US" altLang="zh-CN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步骤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：将内存金手指上的缺口对准插槽上凸起处，然后稍用力往下压，如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图所示，当听到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咔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的一声，说明已经安装成功。</a:t>
            </a:r>
          </a:p>
        </p:txBody>
      </p:sp>
      <p:pic>
        <p:nvPicPr>
          <p:cNvPr id="7" name="图片 6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8714" y="3264477"/>
            <a:ext cx="5393776" cy="1997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2530164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68203819-DFC8-4D78-96A3-2636AC5791DA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zh-CN" altLang="en-US" dirty="0"/>
              <a:t>整机安装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9F94FDBD-5AD4-4FC3-B2DE-BE7ED0E7C85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CN" dirty="0"/>
              <a:t>03</a:t>
            </a:r>
            <a:endParaRPr lang="zh-CN" altLang="en-US" dirty="0"/>
          </a:p>
        </p:txBody>
      </p:sp>
      <p:sp>
        <p:nvSpPr>
          <p:cNvPr id="6" name="矩形 36">
            <a:extLst>
              <a:ext uri="{FF2B5EF4-FFF2-40B4-BE49-F238E27FC236}">
                <a16:creationId xmlns:a16="http://schemas.microsoft.com/office/drawing/2014/main" id="{8DE63E9D-BFC2-47C7-8278-A4A61D42442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1377" y="945255"/>
            <a:ext cx="10868449" cy="2308324"/>
          </a:xfrm>
          <a:prstGeom prst="rect">
            <a:avLst/>
          </a:prstGeom>
          <a:solidFill>
            <a:srgbClr val="296EA3"/>
          </a:solidFill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安装电源</a:t>
            </a:r>
            <a:endParaRPr lang="en-US" altLang="zh-CN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安装电源一是要摆放位置正确，二是要将螺丝拧紧。</a:t>
            </a:r>
          </a:p>
          <a:p>
            <a:pPr>
              <a:lnSpc>
                <a:spcPct val="150000"/>
              </a:lnSpc>
            </a:pPr>
            <a:r>
              <a:rPr lang="zh-CN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步骤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：为了方便安装，首先将机箱平放在宽敞的桌子或平台上，然后将电源平稳移动到机箱对应安装位置，如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图所示。</a:t>
            </a:r>
          </a:p>
        </p:txBody>
      </p:sp>
      <p:pic>
        <p:nvPicPr>
          <p:cNvPr id="8" name="图片 7"/>
          <p:cNvPicPr/>
          <p:nvPr/>
        </p:nvPicPr>
        <p:blipFill>
          <a:blip r:embed="rId2"/>
          <a:stretch>
            <a:fillRect/>
          </a:stretch>
        </p:blipFill>
        <p:spPr>
          <a:xfrm>
            <a:off x="4081550" y="3535046"/>
            <a:ext cx="3885146" cy="2258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5505386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68203819-DFC8-4D78-96A3-2636AC5791DA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zh-CN" altLang="en-US" dirty="0"/>
              <a:t>整机安装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9F94FDBD-5AD4-4FC3-B2DE-BE7ED0E7C85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CN" dirty="0"/>
              <a:t>03</a:t>
            </a:r>
            <a:endParaRPr lang="zh-CN" altLang="en-US" dirty="0"/>
          </a:p>
        </p:txBody>
      </p:sp>
      <p:sp>
        <p:nvSpPr>
          <p:cNvPr id="6" name="矩形 36">
            <a:extLst>
              <a:ext uri="{FF2B5EF4-FFF2-40B4-BE49-F238E27FC236}">
                <a16:creationId xmlns:a16="http://schemas.microsoft.com/office/drawing/2014/main" id="{8DE63E9D-BFC2-47C7-8278-A4A61D42442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1377" y="945255"/>
            <a:ext cx="10868449" cy="1015663"/>
          </a:xfrm>
          <a:prstGeom prst="rect">
            <a:avLst/>
          </a:prstGeom>
          <a:solidFill>
            <a:srgbClr val="296EA3"/>
          </a:solidFill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安装电源</a:t>
            </a:r>
            <a:endParaRPr lang="en-US" altLang="zh-CN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步骤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：将四个角落的螺孔对齐，固定螺丝即可，如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图所示。</a:t>
            </a:r>
          </a:p>
        </p:txBody>
      </p:sp>
      <p:pic>
        <p:nvPicPr>
          <p:cNvPr id="7" name="图片 6"/>
          <p:cNvPicPr/>
          <p:nvPr/>
        </p:nvPicPr>
        <p:blipFill>
          <a:blip r:embed="rId2"/>
          <a:stretch>
            <a:fillRect/>
          </a:stretch>
        </p:blipFill>
        <p:spPr>
          <a:xfrm>
            <a:off x="3649288" y="2554373"/>
            <a:ext cx="4448925" cy="28572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8154636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15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68203819-DFC8-4D78-96A3-2636AC5791DA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zh-CN" altLang="en-US" dirty="0"/>
              <a:t>整机安装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9F94FDBD-5AD4-4FC3-B2DE-BE7ED0E7C85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CN" dirty="0"/>
              <a:t>03</a:t>
            </a:r>
            <a:endParaRPr lang="zh-CN" altLang="en-US" dirty="0"/>
          </a:p>
        </p:txBody>
      </p:sp>
      <p:sp>
        <p:nvSpPr>
          <p:cNvPr id="6" name="矩形 36">
            <a:extLst>
              <a:ext uri="{FF2B5EF4-FFF2-40B4-BE49-F238E27FC236}">
                <a16:creationId xmlns:a16="http://schemas.microsoft.com/office/drawing/2014/main" id="{8DE63E9D-BFC2-47C7-8278-A4A61D42442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1377" y="945255"/>
            <a:ext cx="10868449" cy="1200329"/>
          </a:xfrm>
          <a:prstGeom prst="rect">
            <a:avLst/>
          </a:prstGeom>
          <a:solidFill>
            <a:srgbClr val="296EA3"/>
          </a:solidFill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安装主板</a:t>
            </a:r>
            <a:endParaRPr lang="en-US" altLang="zh-CN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步骤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：安装主板前，先安装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I/O</a:t>
            </a:r>
            <a:r>
              <a:rPr lang="zh-CN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档板，再固定铜柱，如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图所示。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5221" y="2864293"/>
            <a:ext cx="5737047" cy="217708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4211" y="2864294"/>
            <a:ext cx="3280684" cy="21991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8549755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3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8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55EB95E4-31F4-4CC1-9E84-7FF90C4283E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717" t="1167" r="36095" b="14783"/>
          <a:stretch/>
        </p:blipFill>
        <p:spPr>
          <a:xfrm>
            <a:off x="0" y="0"/>
            <a:ext cx="5143500" cy="6858000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8A0F723E-0201-4AE2-945D-62FFF38C56AB}"/>
              </a:ext>
            </a:extLst>
          </p:cNvPr>
          <p:cNvSpPr/>
          <p:nvPr/>
        </p:nvSpPr>
        <p:spPr>
          <a:xfrm>
            <a:off x="-14288" y="2495550"/>
            <a:ext cx="5157787" cy="2196000"/>
          </a:xfrm>
          <a:prstGeom prst="rect">
            <a:avLst/>
          </a:prstGeom>
          <a:gradFill flip="none" rotWithShape="1">
            <a:gsLst>
              <a:gs pos="0">
                <a:srgbClr val="2869A1"/>
              </a:gs>
              <a:gs pos="33000">
                <a:srgbClr val="2783AC">
                  <a:alpha val="90000"/>
                </a:srgbClr>
              </a:gs>
              <a:gs pos="66000">
                <a:srgbClr val="249CB5">
                  <a:alpha val="80000"/>
                </a:srgbClr>
              </a:gs>
              <a:gs pos="100000">
                <a:srgbClr val="20ABBE">
                  <a:alpha val="70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C8A0D5F-9430-48AD-9C84-7D106352D2F1}"/>
              </a:ext>
            </a:extLst>
          </p:cNvPr>
          <p:cNvSpPr txBox="1"/>
          <p:nvPr/>
        </p:nvSpPr>
        <p:spPr>
          <a:xfrm>
            <a:off x="1095375" y="2952690"/>
            <a:ext cx="295275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 录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FE61A87-B3F1-4176-993B-D67DDC10BC71}"/>
              </a:ext>
            </a:extLst>
          </p:cNvPr>
          <p:cNvSpPr txBox="1"/>
          <p:nvPr/>
        </p:nvSpPr>
        <p:spPr>
          <a:xfrm>
            <a:off x="1095375" y="3675554"/>
            <a:ext cx="29527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9DC0B614-288C-445A-A82F-842B1AC7AAD1}"/>
              </a:ext>
            </a:extLst>
          </p:cNvPr>
          <p:cNvGrpSpPr/>
          <p:nvPr/>
        </p:nvGrpSpPr>
        <p:grpSpPr>
          <a:xfrm>
            <a:off x="11610926" y="4719917"/>
            <a:ext cx="303473" cy="1938332"/>
            <a:chOff x="6231110" y="-1505374"/>
            <a:chExt cx="321138" cy="2051160"/>
          </a:xfrm>
        </p:grpSpPr>
        <p:sp>
          <p:nvSpPr>
            <p:cNvPr id="34" name="任意多边形 36">
              <a:extLst>
                <a:ext uri="{FF2B5EF4-FFF2-40B4-BE49-F238E27FC236}">
                  <a16:creationId xmlns:a16="http://schemas.microsoft.com/office/drawing/2014/main" id="{3F49CE23-BB4B-49C0-91E8-7B11D98F9E37}"/>
                </a:ext>
              </a:extLst>
            </p:cNvPr>
            <p:cNvSpPr/>
            <p:nvPr/>
          </p:nvSpPr>
          <p:spPr>
            <a:xfrm>
              <a:off x="6231110" y="43467"/>
              <a:ext cx="321138" cy="502319"/>
            </a:xfrm>
            <a:custGeom>
              <a:avLst/>
              <a:gdLst>
                <a:gd name="connsiteX0" fmla="*/ 143434 w 321138"/>
                <a:gd name="connsiteY0" fmla="*/ 0 h 502319"/>
                <a:gd name="connsiteX1" fmla="*/ 149253 w 321138"/>
                <a:gd name="connsiteY1" fmla="*/ 39314 h 502319"/>
                <a:gd name="connsiteX2" fmla="*/ 112925 w 321138"/>
                <a:gd name="connsiteY2" fmla="*/ 46648 h 502319"/>
                <a:gd name="connsiteX3" fmla="*/ 38168 w 321138"/>
                <a:gd name="connsiteY3" fmla="*/ 159429 h 502319"/>
                <a:gd name="connsiteX4" fmla="*/ 38168 w 321138"/>
                <a:gd name="connsiteY4" fmla="*/ 339429 h 502319"/>
                <a:gd name="connsiteX5" fmla="*/ 160568 w 321138"/>
                <a:gd name="connsiteY5" fmla="*/ 461829 h 502319"/>
                <a:gd name="connsiteX6" fmla="*/ 282968 w 321138"/>
                <a:gd name="connsiteY6" fmla="*/ 339429 h 502319"/>
                <a:gd name="connsiteX7" fmla="*/ 282968 w 321138"/>
                <a:gd name="connsiteY7" fmla="*/ 159429 h 502319"/>
                <a:gd name="connsiteX8" fmla="*/ 208212 w 321138"/>
                <a:gd name="connsiteY8" fmla="*/ 46648 h 502319"/>
                <a:gd name="connsiteX9" fmla="*/ 171886 w 321138"/>
                <a:gd name="connsiteY9" fmla="*/ 39314 h 502319"/>
                <a:gd name="connsiteX10" fmla="*/ 177705 w 321138"/>
                <a:gd name="connsiteY10" fmla="*/ 0 h 502319"/>
                <a:gd name="connsiteX11" fmla="*/ 223070 w 321138"/>
                <a:gd name="connsiteY11" fmla="*/ 9158 h 502319"/>
                <a:gd name="connsiteX12" fmla="*/ 321138 w 321138"/>
                <a:gd name="connsiteY12" fmla="*/ 157109 h 502319"/>
                <a:gd name="connsiteX13" fmla="*/ 321137 w 321138"/>
                <a:gd name="connsiteY13" fmla="*/ 341750 h 502319"/>
                <a:gd name="connsiteX14" fmla="*/ 160568 w 321138"/>
                <a:gd name="connsiteY14" fmla="*/ 502319 h 502319"/>
                <a:gd name="connsiteX15" fmla="*/ 160569 w 321138"/>
                <a:gd name="connsiteY15" fmla="*/ 502318 h 502319"/>
                <a:gd name="connsiteX16" fmla="*/ 0 w 321138"/>
                <a:gd name="connsiteY16" fmla="*/ 341749 h 502319"/>
                <a:gd name="connsiteX17" fmla="*/ 0 w 321138"/>
                <a:gd name="connsiteY17" fmla="*/ 157109 h 502319"/>
                <a:gd name="connsiteX18" fmla="*/ 98068 w 321138"/>
                <a:gd name="connsiteY18" fmla="*/ 9158 h 502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21138" h="502319">
                  <a:moveTo>
                    <a:pt x="143434" y="0"/>
                  </a:moveTo>
                  <a:lnTo>
                    <a:pt x="149253" y="39314"/>
                  </a:lnTo>
                  <a:lnTo>
                    <a:pt x="112925" y="46648"/>
                  </a:lnTo>
                  <a:cubicBezTo>
                    <a:pt x="68993" y="65229"/>
                    <a:pt x="38168" y="108729"/>
                    <a:pt x="38168" y="159429"/>
                  </a:cubicBezTo>
                  <a:lnTo>
                    <a:pt x="38168" y="339429"/>
                  </a:lnTo>
                  <a:cubicBezTo>
                    <a:pt x="38168" y="407029"/>
                    <a:pt x="92968" y="461829"/>
                    <a:pt x="160568" y="461829"/>
                  </a:cubicBezTo>
                  <a:cubicBezTo>
                    <a:pt x="228168" y="461829"/>
                    <a:pt x="282968" y="407029"/>
                    <a:pt x="282968" y="339429"/>
                  </a:cubicBezTo>
                  <a:lnTo>
                    <a:pt x="282968" y="159429"/>
                  </a:lnTo>
                  <a:cubicBezTo>
                    <a:pt x="282968" y="108729"/>
                    <a:pt x="252143" y="65229"/>
                    <a:pt x="208212" y="46648"/>
                  </a:cubicBezTo>
                  <a:lnTo>
                    <a:pt x="171886" y="39314"/>
                  </a:lnTo>
                  <a:lnTo>
                    <a:pt x="177705" y="0"/>
                  </a:lnTo>
                  <a:lnTo>
                    <a:pt x="223070" y="9158"/>
                  </a:lnTo>
                  <a:cubicBezTo>
                    <a:pt x="280701" y="33534"/>
                    <a:pt x="321138" y="90599"/>
                    <a:pt x="321138" y="157109"/>
                  </a:cubicBezTo>
                  <a:cubicBezTo>
                    <a:pt x="321138" y="218656"/>
                    <a:pt x="321137" y="280203"/>
                    <a:pt x="321137" y="341750"/>
                  </a:cubicBezTo>
                  <a:cubicBezTo>
                    <a:pt x="321137" y="430430"/>
                    <a:pt x="249248" y="502319"/>
                    <a:pt x="160568" y="502319"/>
                  </a:cubicBezTo>
                  <a:lnTo>
                    <a:pt x="160569" y="502318"/>
                  </a:lnTo>
                  <a:cubicBezTo>
                    <a:pt x="71889" y="502318"/>
                    <a:pt x="0" y="430429"/>
                    <a:pt x="0" y="341749"/>
                  </a:cubicBezTo>
                  <a:lnTo>
                    <a:pt x="0" y="157109"/>
                  </a:lnTo>
                  <a:cubicBezTo>
                    <a:pt x="0" y="90599"/>
                    <a:pt x="40438" y="33534"/>
                    <a:pt x="98068" y="9158"/>
                  </a:cubicBezTo>
                  <a:close/>
                </a:path>
              </a:pathLst>
            </a:custGeom>
            <a:solidFill>
              <a:srgbClr val="296E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5" name="圆角矩形 37">
              <a:extLst>
                <a:ext uri="{FF2B5EF4-FFF2-40B4-BE49-F238E27FC236}">
                  <a16:creationId xmlns:a16="http://schemas.microsoft.com/office/drawing/2014/main" id="{8F0BEEF1-97BE-45A4-9F2A-158FFCF4C365}"/>
                </a:ext>
              </a:extLst>
            </p:cNvPr>
            <p:cNvSpPr/>
            <p:nvPr/>
          </p:nvSpPr>
          <p:spPr>
            <a:xfrm flipH="1">
              <a:off x="6377279" y="80802"/>
              <a:ext cx="28800" cy="180000"/>
            </a:xfrm>
            <a:prstGeom prst="roundRect">
              <a:avLst>
                <a:gd name="adj" fmla="val 50000"/>
              </a:avLst>
            </a:prstGeom>
            <a:solidFill>
              <a:srgbClr val="296E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6" name="圆角矩形 38">
              <a:extLst>
                <a:ext uri="{FF2B5EF4-FFF2-40B4-BE49-F238E27FC236}">
                  <a16:creationId xmlns:a16="http://schemas.microsoft.com/office/drawing/2014/main" id="{50FAC168-15E7-4816-9408-779264BA58FE}"/>
                </a:ext>
              </a:extLst>
            </p:cNvPr>
            <p:cNvSpPr/>
            <p:nvPr/>
          </p:nvSpPr>
          <p:spPr>
            <a:xfrm flipH="1">
              <a:off x="6377279" y="-1505374"/>
              <a:ext cx="28800" cy="1476000"/>
            </a:xfrm>
            <a:prstGeom prst="roundRect">
              <a:avLst>
                <a:gd name="adj" fmla="val 50000"/>
              </a:avLst>
            </a:prstGeom>
            <a:solidFill>
              <a:srgbClr val="296E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52226ABE-6ADF-415E-AE1A-7EF7DCD735A7}"/>
              </a:ext>
            </a:extLst>
          </p:cNvPr>
          <p:cNvGrpSpPr/>
          <p:nvPr/>
        </p:nvGrpSpPr>
        <p:grpSpPr>
          <a:xfrm>
            <a:off x="5722954" y="871446"/>
            <a:ext cx="719303" cy="612920"/>
            <a:chOff x="5722954" y="871446"/>
            <a:chExt cx="719303" cy="612920"/>
          </a:xfrm>
        </p:grpSpPr>
        <p:sp>
          <p:nvSpPr>
            <p:cNvPr id="71" name="平行四边形 70">
              <a:extLst>
                <a:ext uri="{FF2B5EF4-FFF2-40B4-BE49-F238E27FC236}">
                  <a16:creationId xmlns:a16="http://schemas.microsoft.com/office/drawing/2014/main" id="{6B6B3DE5-9632-4B23-B87B-FBE60C2C0413}"/>
                </a:ext>
              </a:extLst>
            </p:cNvPr>
            <p:cNvSpPr/>
            <p:nvPr/>
          </p:nvSpPr>
          <p:spPr>
            <a:xfrm>
              <a:off x="5722954" y="871446"/>
              <a:ext cx="719303" cy="612920"/>
            </a:xfrm>
            <a:prstGeom prst="parallelogram">
              <a:avLst>
                <a:gd name="adj" fmla="val 0"/>
              </a:avLst>
            </a:prstGeom>
            <a:solidFill>
              <a:srgbClr val="296E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65">
                <a:latin typeface="Impact" panose="020B0806030902050204" pitchFamily="34" charset="0"/>
              </a:endParaRPr>
            </a:p>
          </p:txBody>
        </p:sp>
        <p:sp>
          <p:nvSpPr>
            <p:cNvPr id="72" name="文本框 9">
              <a:extLst>
                <a:ext uri="{FF2B5EF4-FFF2-40B4-BE49-F238E27FC236}">
                  <a16:creationId xmlns:a16="http://schemas.microsoft.com/office/drawing/2014/main" id="{EA6475C9-1FF5-46BD-A0AA-AEB250790937}"/>
                </a:ext>
              </a:extLst>
            </p:cNvPr>
            <p:cNvSpPr txBox="1"/>
            <p:nvPr/>
          </p:nvSpPr>
          <p:spPr>
            <a:xfrm>
              <a:off x="5762766" y="918613"/>
              <a:ext cx="646833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Impact" panose="020B0806030902050204" pitchFamily="34" charset="0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4043A66F-4A01-4BF6-BEC8-092C0DCD1A0E}"/>
              </a:ext>
            </a:extLst>
          </p:cNvPr>
          <p:cNvGrpSpPr/>
          <p:nvPr/>
        </p:nvGrpSpPr>
        <p:grpSpPr>
          <a:xfrm>
            <a:off x="5722954" y="1739347"/>
            <a:ext cx="719303" cy="612919"/>
            <a:chOff x="5722954" y="1796975"/>
            <a:chExt cx="719303" cy="612919"/>
          </a:xfrm>
        </p:grpSpPr>
        <p:sp>
          <p:nvSpPr>
            <p:cNvPr id="74" name="平行四边形 73">
              <a:extLst>
                <a:ext uri="{FF2B5EF4-FFF2-40B4-BE49-F238E27FC236}">
                  <a16:creationId xmlns:a16="http://schemas.microsoft.com/office/drawing/2014/main" id="{07D853AE-859D-4653-9DF3-C6E4F6B08087}"/>
                </a:ext>
              </a:extLst>
            </p:cNvPr>
            <p:cNvSpPr/>
            <p:nvPr/>
          </p:nvSpPr>
          <p:spPr>
            <a:xfrm>
              <a:off x="5722954" y="1796975"/>
              <a:ext cx="719303" cy="612919"/>
            </a:xfrm>
            <a:prstGeom prst="parallelogram">
              <a:avLst>
                <a:gd name="adj" fmla="val 0"/>
              </a:avLst>
            </a:prstGeom>
            <a:solidFill>
              <a:srgbClr val="296E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65">
                <a:latin typeface="Impact" panose="020B0806030902050204" pitchFamily="34" charset="0"/>
              </a:endParaRPr>
            </a:p>
          </p:txBody>
        </p:sp>
        <p:sp>
          <p:nvSpPr>
            <p:cNvPr id="75" name="文本框 10">
              <a:extLst>
                <a:ext uri="{FF2B5EF4-FFF2-40B4-BE49-F238E27FC236}">
                  <a16:creationId xmlns:a16="http://schemas.microsoft.com/office/drawing/2014/main" id="{86E67454-1DDB-4A1C-BE66-168C65CCF250}"/>
                </a:ext>
              </a:extLst>
            </p:cNvPr>
            <p:cNvSpPr txBox="1"/>
            <p:nvPr/>
          </p:nvSpPr>
          <p:spPr>
            <a:xfrm>
              <a:off x="5762766" y="1824765"/>
              <a:ext cx="646833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Impact" panose="020B0806030902050204" pitchFamily="34" charset="0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0A20F711-19B1-4D69-8668-8009AF5E4E35}"/>
              </a:ext>
            </a:extLst>
          </p:cNvPr>
          <p:cNvGrpSpPr/>
          <p:nvPr/>
        </p:nvGrpSpPr>
        <p:grpSpPr>
          <a:xfrm>
            <a:off x="5722954" y="2607247"/>
            <a:ext cx="719303" cy="612920"/>
            <a:chOff x="5722954" y="2602808"/>
            <a:chExt cx="719303" cy="612920"/>
          </a:xfrm>
        </p:grpSpPr>
        <p:sp>
          <p:nvSpPr>
            <p:cNvPr id="77" name="平行四边形 76">
              <a:extLst>
                <a:ext uri="{FF2B5EF4-FFF2-40B4-BE49-F238E27FC236}">
                  <a16:creationId xmlns:a16="http://schemas.microsoft.com/office/drawing/2014/main" id="{348FDADF-941B-4391-AB4F-CBA308715211}"/>
                </a:ext>
              </a:extLst>
            </p:cNvPr>
            <p:cNvSpPr/>
            <p:nvPr/>
          </p:nvSpPr>
          <p:spPr>
            <a:xfrm>
              <a:off x="5722954" y="2602808"/>
              <a:ext cx="719303" cy="612920"/>
            </a:xfrm>
            <a:prstGeom prst="parallelogram">
              <a:avLst>
                <a:gd name="adj" fmla="val 0"/>
              </a:avLst>
            </a:prstGeom>
            <a:solidFill>
              <a:srgbClr val="296E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65">
                <a:latin typeface="Impact" panose="020B0806030902050204" pitchFamily="34" charset="0"/>
              </a:endParaRPr>
            </a:p>
          </p:txBody>
        </p:sp>
        <p:sp>
          <p:nvSpPr>
            <p:cNvPr id="78" name="文本框 11">
              <a:extLst>
                <a:ext uri="{FF2B5EF4-FFF2-40B4-BE49-F238E27FC236}">
                  <a16:creationId xmlns:a16="http://schemas.microsoft.com/office/drawing/2014/main" id="{ED88EB52-1291-4E38-BBCA-B4C6A3834BB8}"/>
                </a:ext>
              </a:extLst>
            </p:cNvPr>
            <p:cNvSpPr txBox="1"/>
            <p:nvPr/>
          </p:nvSpPr>
          <p:spPr>
            <a:xfrm>
              <a:off x="5762766" y="2641375"/>
              <a:ext cx="646833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Impact" panose="020B0806030902050204" pitchFamily="34" charset="0"/>
                </a:rPr>
                <a:t>03</a:t>
              </a:r>
              <a:endParaRPr lang="zh-CN" altLang="en-US" sz="28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80" name="矩形 79">
            <a:extLst>
              <a:ext uri="{FF2B5EF4-FFF2-40B4-BE49-F238E27FC236}">
                <a16:creationId xmlns:a16="http://schemas.microsoft.com/office/drawing/2014/main" id="{4FBBF9FF-0D62-4D68-9B5B-E21C7BD81616}"/>
              </a:ext>
            </a:extLst>
          </p:cNvPr>
          <p:cNvSpPr/>
          <p:nvPr/>
        </p:nvSpPr>
        <p:spPr>
          <a:xfrm>
            <a:off x="6638171" y="965099"/>
            <a:ext cx="4633766" cy="461665"/>
          </a:xfrm>
          <a:prstGeom prst="rect">
            <a:avLst/>
          </a:prstGeom>
          <a:solidFill>
            <a:srgbClr val="296EA3"/>
          </a:solidFill>
          <a:ln w="15875">
            <a:noFill/>
          </a:ln>
        </p:spPr>
        <p:txBody>
          <a:bodyPr wrap="square" lIns="91440" tIns="45720" rIns="91440" bIns="4572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安装前的准备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id="{8395A72B-FB2A-4AA5-8A8D-23CE928ED85D}"/>
              </a:ext>
            </a:extLst>
          </p:cNvPr>
          <p:cNvSpPr/>
          <p:nvPr/>
        </p:nvSpPr>
        <p:spPr>
          <a:xfrm>
            <a:off x="6638171" y="1830986"/>
            <a:ext cx="4633763" cy="461665"/>
          </a:xfrm>
          <a:prstGeom prst="rect">
            <a:avLst/>
          </a:prstGeom>
          <a:solidFill>
            <a:srgbClr val="296EA3"/>
          </a:solidFill>
          <a:ln w="15875">
            <a:noFill/>
          </a:ln>
        </p:spPr>
        <p:txBody>
          <a:bodyPr wrap="square" lIns="91440" tIns="45720" rIns="91440" bIns="4572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熟悉安装流程</a:t>
            </a:r>
          </a:p>
        </p:txBody>
      </p:sp>
      <p:sp>
        <p:nvSpPr>
          <p:cNvPr id="86" name="矩形 85">
            <a:extLst>
              <a:ext uri="{FF2B5EF4-FFF2-40B4-BE49-F238E27FC236}">
                <a16:creationId xmlns:a16="http://schemas.microsoft.com/office/drawing/2014/main" id="{C713B545-2DB1-4C0E-9E15-A66CF2A8BD46}"/>
              </a:ext>
            </a:extLst>
          </p:cNvPr>
          <p:cNvSpPr/>
          <p:nvPr/>
        </p:nvSpPr>
        <p:spPr>
          <a:xfrm>
            <a:off x="6638172" y="2696873"/>
            <a:ext cx="4633763" cy="461665"/>
          </a:xfrm>
          <a:prstGeom prst="rect">
            <a:avLst/>
          </a:prstGeom>
          <a:solidFill>
            <a:srgbClr val="296EA3"/>
          </a:solidFill>
          <a:ln w="15875">
            <a:noFill/>
          </a:ln>
        </p:spPr>
        <p:txBody>
          <a:bodyPr wrap="square" lIns="91440" tIns="45720" rIns="91440" bIns="4572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整机安装</a:t>
            </a: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DEAE6EF7-C79F-4A28-AE4E-0E1DF188A0BB}"/>
              </a:ext>
            </a:extLst>
          </p:cNvPr>
          <p:cNvGrpSpPr/>
          <p:nvPr/>
        </p:nvGrpSpPr>
        <p:grpSpPr>
          <a:xfrm>
            <a:off x="5722954" y="4343049"/>
            <a:ext cx="719303" cy="612919"/>
            <a:chOff x="5722954" y="4303733"/>
            <a:chExt cx="719303" cy="612919"/>
          </a:xfrm>
        </p:grpSpPr>
        <p:sp>
          <p:nvSpPr>
            <p:cNvPr id="89" name="平行四边形 88">
              <a:extLst>
                <a:ext uri="{FF2B5EF4-FFF2-40B4-BE49-F238E27FC236}">
                  <a16:creationId xmlns:a16="http://schemas.microsoft.com/office/drawing/2014/main" id="{90438BDA-BBC3-4F7C-8B83-42C4C1016530}"/>
                </a:ext>
              </a:extLst>
            </p:cNvPr>
            <p:cNvSpPr/>
            <p:nvPr/>
          </p:nvSpPr>
          <p:spPr>
            <a:xfrm>
              <a:off x="5722954" y="4303733"/>
              <a:ext cx="719303" cy="612919"/>
            </a:xfrm>
            <a:prstGeom prst="parallelogram">
              <a:avLst>
                <a:gd name="adj" fmla="val 0"/>
              </a:avLst>
            </a:prstGeom>
            <a:solidFill>
              <a:srgbClr val="296E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65">
                <a:latin typeface="Impact" panose="020B0806030902050204" pitchFamily="34" charset="0"/>
              </a:endParaRPr>
            </a:p>
          </p:txBody>
        </p:sp>
        <p:sp>
          <p:nvSpPr>
            <p:cNvPr id="90" name="文本框 12">
              <a:extLst>
                <a:ext uri="{FF2B5EF4-FFF2-40B4-BE49-F238E27FC236}">
                  <a16:creationId xmlns:a16="http://schemas.microsoft.com/office/drawing/2014/main" id="{3207BECC-8113-44E5-B83B-C26F02D123A8}"/>
                </a:ext>
              </a:extLst>
            </p:cNvPr>
            <p:cNvSpPr txBox="1"/>
            <p:nvPr/>
          </p:nvSpPr>
          <p:spPr>
            <a:xfrm>
              <a:off x="5762766" y="4326228"/>
              <a:ext cx="646833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Impact" panose="020B0806030902050204" pitchFamily="34" charset="0"/>
                </a:rPr>
                <a:t>05</a:t>
              </a:r>
              <a:endParaRPr lang="zh-CN" altLang="en-US" sz="28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92" name="矩形 91">
            <a:extLst>
              <a:ext uri="{FF2B5EF4-FFF2-40B4-BE49-F238E27FC236}">
                <a16:creationId xmlns:a16="http://schemas.microsoft.com/office/drawing/2014/main" id="{4883540A-6F67-41F3-B7B8-EA1592B5E36E}"/>
              </a:ext>
            </a:extLst>
          </p:cNvPr>
          <p:cNvSpPr/>
          <p:nvPr/>
        </p:nvSpPr>
        <p:spPr>
          <a:xfrm>
            <a:off x="6638171" y="4428647"/>
            <a:ext cx="4633761" cy="461665"/>
          </a:xfrm>
          <a:prstGeom prst="rect">
            <a:avLst/>
          </a:prstGeom>
          <a:solidFill>
            <a:srgbClr val="296EA3"/>
          </a:solidFill>
          <a:ln w="15875">
            <a:noFill/>
          </a:ln>
        </p:spPr>
        <p:txBody>
          <a:bodyPr wrap="square" lIns="91440" tIns="45720" rIns="91440" bIns="4572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开机测试</a:t>
            </a: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1C942F8D-1E38-4143-9FB1-202D46F33483}"/>
              </a:ext>
            </a:extLst>
          </p:cNvPr>
          <p:cNvGrpSpPr/>
          <p:nvPr/>
        </p:nvGrpSpPr>
        <p:grpSpPr>
          <a:xfrm>
            <a:off x="5722954" y="5210950"/>
            <a:ext cx="719303" cy="612919"/>
            <a:chOff x="5722954" y="5235889"/>
            <a:chExt cx="719303" cy="612919"/>
          </a:xfrm>
        </p:grpSpPr>
        <p:sp>
          <p:nvSpPr>
            <p:cNvPr id="95" name="平行四边形 94">
              <a:extLst>
                <a:ext uri="{FF2B5EF4-FFF2-40B4-BE49-F238E27FC236}">
                  <a16:creationId xmlns:a16="http://schemas.microsoft.com/office/drawing/2014/main" id="{1AB83BE6-B878-42E8-9CB7-1066899AC79A}"/>
                </a:ext>
              </a:extLst>
            </p:cNvPr>
            <p:cNvSpPr/>
            <p:nvPr/>
          </p:nvSpPr>
          <p:spPr>
            <a:xfrm>
              <a:off x="5722954" y="5235889"/>
              <a:ext cx="719303" cy="612919"/>
            </a:xfrm>
            <a:prstGeom prst="parallelogram">
              <a:avLst>
                <a:gd name="adj" fmla="val 0"/>
              </a:avLst>
            </a:prstGeom>
            <a:solidFill>
              <a:srgbClr val="296E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65">
                <a:latin typeface="Impact" panose="020B0806030902050204" pitchFamily="34" charset="0"/>
              </a:endParaRPr>
            </a:p>
          </p:txBody>
        </p:sp>
        <p:sp>
          <p:nvSpPr>
            <p:cNvPr id="96" name="文本框 12">
              <a:extLst>
                <a:ext uri="{FF2B5EF4-FFF2-40B4-BE49-F238E27FC236}">
                  <a16:creationId xmlns:a16="http://schemas.microsoft.com/office/drawing/2014/main" id="{84B733C7-E6CA-4885-B298-684DFA01D28D}"/>
                </a:ext>
              </a:extLst>
            </p:cNvPr>
            <p:cNvSpPr txBox="1"/>
            <p:nvPr/>
          </p:nvSpPr>
          <p:spPr>
            <a:xfrm>
              <a:off x="5762766" y="5258384"/>
              <a:ext cx="646833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Impact" panose="020B0806030902050204" pitchFamily="34" charset="0"/>
                </a:rPr>
                <a:t>06</a:t>
              </a:r>
              <a:endParaRPr lang="zh-CN" altLang="en-US" sz="28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98" name="矩形 97">
            <a:extLst>
              <a:ext uri="{FF2B5EF4-FFF2-40B4-BE49-F238E27FC236}">
                <a16:creationId xmlns:a16="http://schemas.microsoft.com/office/drawing/2014/main" id="{C402EC73-10A7-4098-ACCB-CEFBAB623B3C}"/>
              </a:ext>
            </a:extLst>
          </p:cNvPr>
          <p:cNvSpPr/>
          <p:nvPr/>
        </p:nvSpPr>
        <p:spPr>
          <a:xfrm>
            <a:off x="6638171" y="5294535"/>
            <a:ext cx="4633761" cy="461665"/>
          </a:xfrm>
          <a:prstGeom prst="rect">
            <a:avLst/>
          </a:prstGeom>
          <a:solidFill>
            <a:srgbClr val="296EA3"/>
          </a:solidFill>
          <a:ln w="15875">
            <a:noFill/>
          </a:ln>
        </p:spPr>
        <p:txBody>
          <a:bodyPr wrap="square" lIns="91440" tIns="45720" rIns="91440" bIns="4572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总结</a:t>
            </a: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85A49138-2F76-41EF-AA80-85390C19EA63}"/>
              </a:ext>
            </a:extLst>
          </p:cNvPr>
          <p:cNvGrpSpPr/>
          <p:nvPr/>
        </p:nvGrpSpPr>
        <p:grpSpPr>
          <a:xfrm>
            <a:off x="5722954" y="3475148"/>
            <a:ext cx="719303" cy="612920"/>
            <a:chOff x="5722954" y="3466446"/>
            <a:chExt cx="719303" cy="612920"/>
          </a:xfrm>
        </p:grpSpPr>
        <p:sp>
          <p:nvSpPr>
            <p:cNvPr id="101" name="平行四边形 100">
              <a:extLst>
                <a:ext uri="{FF2B5EF4-FFF2-40B4-BE49-F238E27FC236}">
                  <a16:creationId xmlns:a16="http://schemas.microsoft.com/office/drawing/2014/main" id="{5A5B2FAF-BCAC-4BD1-B413-129506F22B6B}"/>
                </a:ext>
              </a:extLst>
            </p:cNvPr>
            <p:cNvSpPr/>
            <p:nvPr/>
          </p:nvSpPr>
          <p:spPr>
            <a:xfrm>
              <a:off x="5722954" y="3466446"/>
              <a:ext cx="719303" cy="612920"/>
            </a:xfrm>
            <a:prstGeom prst="parallelogram">
              <a:avLst>
                <a:gd name="adj" fmla="val 0"/>
              </a:avLst>
            </a:prstGeom>
            <a:solidFill>
              <a:srgbClr val="296E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65">
                <a:latin typeface="Impact" panose="020B0806030902050204" pitchFamily="34" charset="0"/>
              </a:endParaRPr>
            </a:p>
          </p:txBody>
        </p:sp>
        <p:sp>
          <p:nvSpPr>
            <p:cNvPr id="102" name="文本框 11">
              <a:extLst>
                <a:ext uri="{FF2B5EF4-FFF2-40B4-BE49-F238E27FC236}">
                  <a16:creationId xmlns:a16="http://schemas.microsoft.com/office/drawing/2014/main" id="{770692A6-CA8C-4F13-BCFD-12669010E952}"/>
                </a:ext>
              </a:extLst>
            </p:cNvPr>
            <p:cNvSpPr txBox="1"/>
            <p:nvPr/>
          </p:nvSpPr>
          <p:spPr>
            <a:xfrm>
              <a:off x="5762766" y="3505013"/>
              <a:ext cx="646833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Impact" panose="020B0806030902050204" pitchFamily="34" charset="0"/>
                </a:rPr>
                <a:t>04</a:t>
              </a:r>
              <a:endParaRPr lang="zh-CN" altLang="en-US" sz="28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104" name="矩形 103">
            <a:extLst>
              <a:ext uri="{FF2B5EF4-FFF2-40B4-BE49-F238E27FC236}">
                <a16:creationId xmlns:a16="http://schemas.microsoft.com/office/drawing/2014/main" id="{5344AB41-1520-4836-96F2-49DDE74A6879}"/>
              </a:ext>
            </a:extLst>
          </p:cNvPr>
          <p:cNvSpPr/>
          <p:nvPr/>
        </p:nvSpPr>
        <p:spPr>
          <a:xfrm>
            <a:off x="6638173" y="3562760"/>
            <a:ext cx="4633761" cy="461665"/>
          </a:xfrm>
          <a:prstGeom prst="rect">
            <a:avLst/>
          </a:prstGeom>
          <a:solidFill>
            <a:srgbClr val="296EA3"/>
          </a:solidFill>
          <a:ln w="15875">
            <a:noFill/>
          </a:ln>
        </p:spPr>
        <p:txBody>
          <a:bodyPr wrap="square" lIns="91440" tIns="45720" rIns="91440" bIns="4572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外部设备的连接</a:t>
            </a:r>
          </a:p>
        </p:txBody>
      </p:sp>
    </p:spTree>
    <p:extLst>
      <p:ext uri="{BB962C8B-B14F-4D97-AF65-F5344CB8AC3E}">
        <p14:creationId xmlns:p14="http://schemas.microsoft.com/office/powerpoint/2010/main" val="2873482452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5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5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5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5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75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2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25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75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" grpId="0" animBg="1"/>
      <p:bldP spid="83" grpId="0" animBg="1"/>
      <p:bldP spid="86" grpId="0" animBg="1"/>
      <p:bldP spid="92" grpId="0" animBg="1"/>
      <p:bldP spid="98" grpId="0" animBg="1"/>
      <p:bldP spid="10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68203819-DFC8-4D78-96A3-2636AC5791DA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zh-CN" altLang="en-US" dirty="0"/>
              <a:t>整机安装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9F94FDBD-5AD4-4FC3-B2DE-BE7ED0E7C85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CN" dirty="0"/>
              <a:t>03</a:t>
            </a:r>
            <a:endParaRPr lang="zh-CN" altLang="en-US" dirty="0"/>
          </a:p>
        </p:txBody>
      </p:sp>
      <p:sp>
        <p:nvSpPr>
          <p:cNvPr id="6" name="矩形 36">
            <a:extLst>
              <a:ext uri="{FF2B5EF4-FFF2-40B4-BE49-F238E27FC236}">
                <a16:creationId xmlns:a16="http://schemas.microsoft.com/office/drawing/2014/main" id="{8DE63E9D-BFC2-47C7-8278-A4A61D42442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1377" y="945255"/>
            <a:ext cx="10868449" cy="1754326"/>
          </a:xfrm>
          <a:prstGeom prst="rect">
            <a:avLst/>
          </a:prstGeom>
          <a:solidFill>
            <a:srgbClr val="296EA3"/>
          </a:solidFill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安装主板</a:t>
            </a:r>
            <a:endParaRPr lang="en-US" altLang="zh-CN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步骤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：将主板放入机箱时应注意主板悬空在机箱安装位置的凹槽上，凹槽是为了保留主板与机箱的空间，使主板不会接触机箱造成短路，如下图所示。</a:t>
            </a:r>
            <a:endParaRPr lang="zh-CN" altLang="zh-CN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图片 6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6859" y="2880071"/>
            <a:ext cx="4241020" cy="30801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5757127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68203819-DFC8-4D78-96A3-2636AC5791DA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zh-CN" altLang="en-US" dirty="0"/>
              <a:t>整机安装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9F94FDBD-5AD4-4FC3-B2DE-BE7ED0E7C85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CN" dirty="0"/>
              <a:t>03</a:t>
            </a:r>
            <a:endParaRPr lang="zh-CN" altLang="en-US" dirty="0"/>
          </a:p>
        </p:txBody>
      </p:sp>
      <p:sp>
        <p:nvSpPr>
          <p:cNvPr id="6" name="矩形 36">
            <a:extLst>
              <a:ext uri="{FF2B5EF4-FFF2-40B4-BE49-F238E27FC236}">
                <a16:creationId xmlns:a16="http://schemas.microsoft.com/office/drawing/2014/main" id="{8DE63E9D-BFC2-47C7-8278-A4A61D42442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1377" y="945255"/>
            <a:ext cx="10868449" cy="1754326"/>
          </a:xfrm>
          <a:prstGeom prst="rect">
            <a:avLst/>
          </a:prstGeom>
          <a:solidFill>
            <a:srgbClr val="296EA3"/>
          </a:solidFill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安装主板</a:t>
            </a:r>
            <a:endParaRPr lang="en-US" altLang="zh-CN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步骤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调整主板位置，使主板所有外部接口插入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I/O</a:t>
            </a:r>
            <a:r>
              <a:rPr lang="zh-CN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挡板中，用螺丝固定好主板，避免主板产生松动，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如下图所示。</a:t>
            </a:r>
            <a:endParaRPr lang="zh-CN" altLang="zh-CN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图片 7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7353" y="2961466"/>
            <a:ext cx="4305531" cy="29571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5790906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68203819-DFC8-4D78-96A3-2636AC5791DA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zh-CN" altLang="en-US" dirty="0"/>
              <a:t>整机安装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9F94FDBD-5AD4-4FC3-B2DE-BE7ED0E7C85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CN" dirty="0"/>
              <a:t>03</a:t>
            </a:r>
            <a:endParaRPr lang="zh-CN" altLang="en-US" dirty="0"/>
          </a:p>
        </p:txBody>
      </p:sp>
      <p:sp>
        <p:nvSpPr>
          <p:cNvPr id="6" name="矩形 36">
            <a:extLst>
              <a:ext uri="{FF2B5EF4-FFF2-40B4-BE49-F238E27FC236}">
                <a16:creationId xmlns:a16="http://schemas.microsoft.com/office/drawing/2014/main" id="{8DE63E9D-BFC2-47C7-8278-A4A61D42442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4504" y="912004"/>
            <a:ext cx="11274507" cy="2862322"/>
          </a:xfrm>
          <a:prstGeom prst="rect">
            <a:avLst/>
          </a:prstGeom>
          <a:solidFill>
            <a:srgbClr val="296EA3"/>
          </a:solidFill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安装硬盘   </a:t>
            </a:r>
            <a:endParaRPr lang="en-US" altLang="zh-CN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目前机箱提供的硬盘安装方式越来越人性化，一个个的抽屉方便插拔的同时，将接口直接与机箱背侧的电源线相接，非常的简单方便。</a:t>
            </a:r>
            <a:endParaRPr lang="en-US" altLang="zh-CN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步骤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：从硬盘安装位拔下硬盘固定槽，在固定槽上安装硬盘即可，然后将固定槽插入硬盘安装位，如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图所示。</a:t>
            </a:r>
          </a:p>
        </p:txBody>
      </p:sp>
      <p:pic>
        <p:nvPicPr>
          <p:cNvPr id="7" name="图片 6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238" y="3932267"/>
            <a:ext cx="3811818" cy="20030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5301116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 autoUpdateAnimBg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68203819-DFC8-4D78-96A3-2636AC5791DA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zh-CN" altLang="en-US" dirty="0"/>
              <a:t>整机安装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9F94FDBD-5AD4-4FC3-B2DE-BE7ED0E7C85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CN" dirty="0"/>
              <a:t>03</a:t>
            </a:r>
            <a:endParaRPr lang="zh-CN" altLang="en-US" dirty="0"/>
          </a:p>
        </p:txBody>
      </p:sp>
      <p:sp>
        <p:nvSpPr>
          <p:cNvPr id="6" name="矩形 36">
            <a:extLst>
              <a:ext uri="{FF2B5EF4-FFF2-40B4-BE49-F238E27FC236}">
                <a16:creationId xmlns:a16="http://schemas.microsoft.com/office/drawing/2014/main" id="{8DE63E9D-BFC2-47C7-8278-A4A61D42442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4504" y="912004"/>
            <a:ext cx="11266194" cy="1015663"/>
          </a:xfrm>
          <a:prstGeom prst="rect">
            <a:avLst/>
          </a:prstGeom>
          <a:solidFill>
            <a:srgbClr val="296EA3"/>
          </a:solidFill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安装硬盘   </a:t>
            </a:r>
            <a:endParaRPr lang="en-US" altLang="zh-CN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步骤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：连接硬盘的数据和电源线，如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图所示，数据线另一端接主板的</a:t>
            </a:r>
            <a:r>
              <a:rPr lang="en-US" altLang="zh-CN" sz="2400" b="1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SATA</a:t>
            </a:r>
            <a:r>
              <a:rPr lang="zh-CN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接口。</a:t>
            </a:r>
          </a:p>
        </p:txBody>
      </p:sp>
      <p:pic>
        <p:nvPicPr>
          <p:cNvPr id="8" name="图片 7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2538" y="2604018"/>
            <a:ext cx="4539557" cy="3256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2440827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7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 autoUpdateAnimBg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68203819-DFC8-4D78-96A3-2636AC5791DA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zh-CN" altLang="en-US" dirty="0"/>
              <a:t>整机安装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9F94FDBD-5AD4-4FC3-B2DE-BE7ED0E7C85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CN" dirty="0"/>
              <a:t>03</a:t>
            </a:r>
            <a:endParaRPr lang="zh-CN" altLang="en-US" dirty="0"/>
          </a:p>
        </p:txBody>
      </p:sp>
      <p:sp>
        <p:nvSpPr>
          <p:cNvPr id="6" name="矩形 36">
            <a:extLst>
              <a:ext uri="{FF2B5EF4-FFF2-40B4-BE49-F238E27FC236}">
                <a16:creationId xmlns:a16="http://schemas.microsoft.com/office/drawing/2014/main" id="{8DE63E9D-BFC2-47C7-8278-A4A61D42442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1377" y="870440"/>
            <a:ext cx="11266194" cy="3416320"/>
          </a:xfrm>
          <a:prstGeom prst="rect">
            <a:avLst/>
          </a:prstGeom>
          <a:solidFill>
            <a:srgbClr val="296EA3"/>
          </a:solidFill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6.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安装侧盖   </a:t>
            </a:r>
            <a:endParaRPr lang="en-US" altLang="zh-CN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由于机箱两侧的侧板安装方式相同，下面将介绍单侧板的安装过程。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步骤1：安装侧板前，找到机箱边框的隐藏固定位，对准侧板与机箱凹凸位置后放下侧板。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步骤2：用一只手轻轻压住侧板，然后用另一只手将侧板往里推，直到侧板与机箱完全吻合，如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图所示。</a:t>
            </a:r>
          </a:p>
        </p:txBody>
      </p:sp>
      <p:pic>
        <p:nvPicPr>
          <p:cNvPr id="7" name="图片 6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4607" y="4286760"/>
            <a:ext cx="3104514" cy="18729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2236876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 autoUpdateAnimBg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68203819-DFC8-4D78-96A3-2636AC5791DA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zh-CN" altLang="en-US" dirty="0"/>
              <a:t>整机安装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9F94FDBD-5AD4-4FC3-B2DE-BE7ED0E7C85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CN" dirty="0"/>
              <a:t>03</a:t>
            </a:r>
            <a:endParaRPr lang="zh-CN" altLang="en-US" dirty="0"/>
          </a:p>
        </p:txBody>
      </p:sp>
      <p:sp>
        <p:nvSpPr>
          <p:cNvPr id="6" name="矩形 36">
            <a:extLst>
              <a:ext uri="{FF2B5EF4-FFF2-40B4-BE49-F238E27FC236}">
                <a16:creationId xmlns:a16="http://schemas.microsoft.com/office/drawing/2014/main" id="{8DE63E9D-BFC2-47C7-8278-A4A61D42442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9690" y="961880"/>
            <a:ext cx="11266194" cy="1015663"/>
          </a:xfrm>
          <a:prstGeom prst="rect">
            <a:avLst/>
          </a:prstGeom>
          <a:solidFill>
            <a:srgbClr val="296EA3"/>
          </a:solidFill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6.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安装侧盖   </a:t>
            </a:r>
            <a:endParaRPr lang="en-US" altLang="zh-CN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步骤3：用螺丝固定侧板，如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图所示。</a:t>
            </a:r>
          </a:p>
        </p:txBody>
      </p:sp>
      <p:pic>
        <p:nvPicPr>
          <p:cNvPr id="8" name="图片 7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2787" y="2833918"/>
            <a:ext cx="4525154" cy="29600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5716230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65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 autoUpdateAnimBg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1A007C56-D1F3-46C8-9391-2EB4149DF1B9}"/>
              </a:ext>
            </a:extLst>
          </p:cNvPr>
          <p:cNvSpPr/>
          <p:nvPr/>
        </p:nvSpPr>
        <p:spPr>
          <a:xfrm>
            <a:off x="0" y="0"/>
            <a:ext cx="5438609" cy="6858000"/>
          </a:xfrm>
          <a:prstGeom prst="rect">
            <a:avLst/>
          </a:prstGeom>
          <a:solidFill>
            <a:srgbClr val="296EA3"/>
          </a:solidFill>
          <a:ln>
            <a:solidFill>
              <a:srgbClr val="40A0B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FAEFD025-B00E-4D70-825D-D92B79684AFC}"/>
              </a:ext>
            </a:extLst>
          </p:cNvPr>
          <p:cNvSpPr/>
          <p:nvPr/>
        </p:nvSpPr>
        <p:spPr>
          <a:xfrm>
            <a:off x="2731477" y="1311802"/>
            <a:ext cx="9460523" cy="3702903"/>
          </a:xfrm>
          <a:prstGeom prst="rect">
            <a:avLst/>
          </a:prstGeom>
          <a:solidFill>
            <a:schemeClr val="bg1"/>
          </a:solidFill>
          <a:ln>
            <a:solidFill>
              <a:srgbClr val="296EA3"/>
            </a:solidFill>
          </a:ln>
          <a:effectLst>
            <a:reflection blurRad="6350" stA="50000" endA="275" endPos="40000" dist="1016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7685779-E262-4F28-B472-BFF5FE118A20}"/>
              </a:ext>
            </a:extLst>
          </p:cNvPr>
          <p:cNvSpPr txBox="1"/>
          <p:nvPr/>
        </p:nvSpPr>
        <p:spPr>
          <a:xfrm>
            <a:off x="5365671" y="1311802"/>
            <a:ext cx="1460657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9600" dirty="0">
                <a:solidFill>
                  <a:srgbClr val="296EA3"/>
                </a:solidFill>
                <a:latin typeface="Impact" panose="020B0806030902050204" pitchFamily="34" charset="0"/>
                <a:ea typeface="包图粗黑体" panose="02000800000000000000" pitchFamily="2" charset="-122"/>
              </a:rPr>
              <a:t>04</a:t>
            </a:r>
            <a:endParaRPr lang="zh-CN" altLang="en-US" sz="9600" dirty="0">
              <a:solidFill>
                <a:srgbClr val="296EA3"/>
              </a:solidFill>
              <a:latin typeface="Impact" panose="020B0806030902050204" pitchFamily="34" charset="0"/>
              <a:ea typeface="包图粗黑体" panose="02000800000000000000" pitchFamily="2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0ABDA53-4F33-499A-B772-76CB480EEE6F}"/>
              </a:ext>
            </a:extLst>
          </p:cNvPr>
          <p:cNvSpPr txBox="1"/>
          <p:nvPr/>
        </p:nvSpPr>
        <p:spPr>
          <a:xfrm>
            <a:off x="2552701" y="2886572"/>
            <a:ext cx="7086598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4400" b="1" dirty="0">
                <a:solidFill>
                  <a:srgbClr val="296E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连接计算机外部设备</a:t>
            </a:r>
          </a:p>
        </p:txBody>
      </p:sp>
    </p:spTree>
    <p:extLst>
      <p:ext uri="{BB962C8B-B14F-4D97-AF65-F5344CB8AC3E}">
        <p14:creationId xmlns:p14="http://schemas.microsoft.com/office/powerpoint/2010/main" val="4176912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68203819-DFC8-4D78-96A3-2636AC5791DA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zh-CN" altLang="en-US" dirty="0"/>
              <a:t>连接计算机外部设备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9F94FDBD-5AD4-4FC3-B2DE-BE7ED0E7C85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CN" dirty="0"/>
              <a:t>04</a:t>
            </a:r>
            <a:endParaRPr lang="zh-CN" altLang="en-US" dirty="0"/>
          </a:p>
        </p:txBody>
      </p:sp>
      <p:sp>
        <p:nvSpPr>
          <p:cNvPr id="6" name="矩形 36">
            <a:extLst>
              <a:ext uri="{FF2B5EF4-FFF2-40B4-BE49-F238E27FC236}">
                <a16:creationId xmlns:a16="http://schemas.microsoft.com/office/drawing/2014/main" id="{8DE63E9D-BFC2-47C7-8278-A4A61D42442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0574" y="894673"/>
            <a:ext cx="10868449" cy="1200329"/>
          </a:xfrm>
          <a:prstGeom prst="rect">
            <a:avLst/>
          </a:prstGeom>
          <a:solidFill>
            <a:srgbClr val="296EA3"/>
          </a:solidFill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安装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USB</a:t>
            </a:r>
            <a:r>
              <a:rPr lang="zh-CN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接口鼠标及键盘</a:t>
            </a: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USB</a:t>
            </a:r>
            <a:r>
              <a:rPr lang="zh-CN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键盘和鼠标，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USB</a:t>
            </a:r>
            <a:r>
              <a:rPr lang="zh-CN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键盘和鼠标一般接在</a:t>
            </a:r>
            <a:r>
              <a:rPr lang="en-US" altLang="zh-CN" sz="24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USB2.0</a:t>
            </a:r>
            <a:r>
              <a:rPr lang="zh-CN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接口中，如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图所示。</a:t>
            </a:r>
          </a:p>
        </p:txBody>
      </p:sp>
      <p:pic>
        <p:nvPicPr>
          <p:cNvPr id="7" name="图片 6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2785" y="2628957"/>
            <a:ext cx="4720186" cy="27743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3396972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 autoUpdateAnimBg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68203819-DFC8-4D78-96A3-2636AC5791DA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zh-CN" altLang="en-US" dirty="0"/>
              <a:t>连接计算机外部设备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9F94FDBD-5AD4-4FC3-B2DE-BE7ED0E7C85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CN" dirty="0"/>
              <a:t>04</a:t>
            </a:r>
            <a:endParaRPr lang="zh-CN" altLang="en-US" dirty="0"/>
          </a:p>
        </p:txBody>
      </p:sp>
      <p:sp>
        <p:nvSpPr>
          <p:cNvPr id="6" name="矩形 36">
            <a:extLst>
              <a:ext uri="{FF2B5EF4-FFF2-40B4-BE49-F238E27FC236}">
                <a16:creationId xmlns:a16="http://schemas.microsoft.com/office/drawing/2014/main" id="{8DE63E9D-BFC2-47C7-8278-A4A61D42442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0574" y="894673"/>
            <a:ext cx="11513128" cy="2862322"/>
          </a:xfrm>
          <a:prstGeom prst="rect">
            <a:avLst/>
          </a:prstGeom>
          <a:solidFill>
            <a:srgbClr val="296EA3"/>
          </a:solidFill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en-US" altLang="zh-CN" dirty="0"/>
              <a:t> </a:t>
            </a:r>
            <a:r>
              <a:rPr lang="zh-CN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连接显示器到主机板</a:t>
            </a:r>
          </a:p>
          <a:p>
            <a:pPr>
              <a:lnSpc>
                <a:spcPct val="150000"/>
              </a:lnSpc>
            </a:pPr>
            <a:r>
              <a:rPr lang="zh-CN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步骤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：取出信号线，然后按防呆设计的方向将信号线的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VGA</a:t>
            </a:r>
            <a:r>
              <a:rPr lang="zh-CN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接口插入显示器背部的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VGA</a:t>
            </a:r>
            <a:r>
              <a:rPr lang="zh-CN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接口。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VGA</a:t>
            </a:r>
            <a:r>
              <a:rPr lang="zh-CN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信号线的针孔排列是有方向性的，且外观上看是呈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梯形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的防呆设计。如果感觉安装上有困难，请不要强行插入，应拔出再次对比后再插入显示器接口，最后拧紧信号线接口两边的螺丝，如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图所示。</a:t>
            </a:r>
          </a:p>
        </p:txBody>
      </p:sp>
      <p:pic>
        <p:nvPicPr>
          <p:cNvPr id="8" name="图片 7"/>
          <p:cNvPicPr/>
          <p:nvPr/>
        </p:nvPicPr>
        <p:blipFill>
          <a:blip r:embed="rId2"/>
          <a:stretch>
            <a:fillRect/>
          </a:stretch>
        </p:blipFill>
        <p:spPr>
          <a:xfrm>
            <a:off x="3674225" y="3942253"/>
            <a:ext cx="3980873" cy="19431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2686876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 autoUpdateAnimBg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68203819-DFC8-4D78-96A3-2636AC5791DA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zh-CN" altLang="en-US" dirty="0"/>
              <a:t>连接计算机外部设备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9F94FDBD-5AD4-4FC3-B2DE-BE7ED0E7C85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CN" dirty="0"/>
              <a:t>04</a:t>
            </a:r>
            <a:endParaRPr lang="zh-CN" altLang="en-US" dirty="0"/>
          </a:p>
        </p:txBody>
      </p:sp>
      <p:sp>
        <p:nvSpPr>
          <p:cNvPr id="6" name="矩形 36">
            <a:extLst>
              <a:ext uri="{FF2B5EF4-FFF2-40B4-BE49-F238E27FC236}">
                <a16:creationId xmlns:a16="http://schemas.microsoft.com/office/drawing/2014/main" id="{8DE63E9D-BFC2-47C7-8278-A4A61D42442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0574" y="894673"/>
            <a:ext cx="11513128" cy="1135054"/>
          </a:xfrm>
          <a:prstGeom prst="rect">
            <a:avLst/>
          </a:prstGeom>
          <a:solidFill>
            <a:srgbClr val="296EA3"/>
          </a:solidFill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步骤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：将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VGA</a:t>
            </a:r>
            <a:r>
              <a:rPr lang="zh-CN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连接口平行插入显卡的插座内，然后同样拧紧信号线接口两边的螺丝，如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图所示。</a:t>
            </a:r>
          </a:p>
        </p:txBody>
      </p:sp>
      <p:pic>
        <p:nvPicPr>
          <p:cNvPr id="7" name="图片 6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5251" y="2358761"/>
            <a:ext cx="2548890" cy="3692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8301243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7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1A007C56-D1F3-46C8-9391-2EB4149DF1B9}"/>
              </a:ext>
            </a:extLst>
          </p:cNvPr>
          <p:cNvSpPr/>
          <p:nvPr/>
        </p:nvSpPr>
        <p:spPr>
          <a:xfrm>
            <a:off x="0" y="0"/>
            <a:ext cx="5438609" cy="6858000"/>
          </a:xfrm>
          <a:prstGeom prst="rect">
            <a:avLst/>
          </a:prstGeom>
          <a:solidFill>
            <a:srgbClr val="296EA3"/>
          </a:solidFill>
          <a:ln>
            <a:solidFill>
              <a:srgbClr val="40A0B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FAEFD025-B00E-4D70-825D-D92B79684AFC}"/>
              </a:ext>
            </a:extLst>
          </p:cNvPr>
          <p:cNvSpPr/>
          <p:nvPr/>
        </p:nvSpPr>
        <p:spPr>
          <a:xfrm>
            <a:off x="2731476" y="1284933"/>
            <a:ext cx="9460523" cy="3702903"/>
          </a:xfrm>
          <a:prstGeom prst="rect">
            <a:avLst/>
          </a:prstGeom>
          <a:solidFill>
            <a:schemeClr val="bg1"/>
          </a:solidFill>
          <a:ln>
            <a:solidFill>
              <a:srgbClr val="296EA3"/>
            </a:solidFill>
          </a:ln>
          <a:effectLst>
            <a:reflection blurRad="6350" stA="50000" endA="275" endPos="40000" dist="1016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7685779-E262-4F28-B472-BFF5FE118A20}"/>
              </a:ext>
            </a:extLst>
          </p:cNvPr>
          <p:cNvSpPr txBox="1"/>
          <p:nvPr/>
        </p:nvSpPr>
        <p:spPr>
          <a:xfrm>
            <a:off x="5438609" y="1311802"/>
            <a:ext cx="131478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9600" dirty="0">
                <a:solidFill>
                  <a:srgbClr val="296EA3"/>
                </a:solidFill>
                <a:latin typeface="Impact" panose="020B0806030902050204" pitchFamily="34" charset="0"/>
                <a:ea typeface="包图粗黑体" panose="02000800000000000000" pitchFamily="2" charset="-122"/>
              </a:rPr>
              <a:t>01</a:t>
            </a:r>
            <a:endParaRPr lang="zh-CN" altLang="en-US" sz="9600" dirty="0">
              <a:solidFill>
                <a:srgbClr val="296EA3"/>
              </a:solidFill>
              <a:latin typeface="Impact" panose="020B0806030902050204" pitchFamily="34" charset="0"/>
              <a:ea typeface="包图粗黑体" panose="02000800000000000000" pitchFamily="2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0ABDA53-4F33-499A-B772-76CB480EEE6F}"/>
              </a:ext>
            </a:extLst>
          </p:cNvPr>
          <p:cNvSpPr txBox="1"/>
          <p:nvPr/>
        </p:nvSpPr>
        <p:spPr>
          <a:xfrm>
            <a:off x="2918461" y="2908331"/>
            <a:ext cx="7086598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4400" b="1" dirty="0">
                <a:solidFill>
                  <a:srgbClr val="296E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安装前的准备</a:t>
            </a:r>
          </a:p>
        </p:txBody>
      </p:sp>
    </p:spTree>
    <p:extLst>
      <p:ext uri="{BB962C8B-B14F-4D97-AF65-F5344CB8AC3E}">
        <p14:creationId xmlns:p14="http://schemas.microsoft.com/office/powerpoint/2010/main" val="20149968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68203819-DFC8-4D78-96A3-2636AC5791DA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zh-CN" altLang="en-US" dirty="0"/>
              <a:t>连接计算机外部设备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9F94FDBD-5AD4-4FC3-B2DE-BE7ED0E7C85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CN" dirty="0"/>
              <a:t>04</a:t>
            </a:r>
            <a:endParaRPr lang="zh-CN" altLang="en-US" dirty="0"/>
          </a:p>
        </p:txBody>
      </p:sp>
      <p:sp>
        <p:nvSpPr>
          <p:cNvPr id="6" name="矩形 36">
            <a:extLst>
              <a:ext uri="{FF2B5EF4-FFF2-40B4-BE49-F238E27FC236}">
                <a16:creationId xmlns:a16="http://schemas.microsoft.com/office/drawing/2014/main" id="{8DE63E9D-BFC2-47C7-8278-A4A61D42442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0574" y="894673"/>
            <a:ext cx="11513128" cy="1200329"/>
          </a:xfrm>
          <a:prstGeom prst="rect">
            <a:avLst/>
          </a:prstGeom>
          <a:solidFill>
            <a:srgbClr val="296EA3"/>
          </a:solidFill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连接机箱与显示器电源线</a:t>
            </a: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主机与显示器电源线采用同一种梯形状电源线，对准接口插入即可，如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图所示。</a:t>
            </a:r>
          </a:p>
        </p:txBody>
      </p:sp>
      <p:pic>
        <p:nvPicPr>
          <p:cNvPr id="8" name="图片 7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6036" y="2628958"/>
            <a:ext cx="5079509" cy="28491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0481473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 autoUpdateAnimBg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1A007C56-D1F3-46C8-9391-2EB4149DF1B9}"/>
              </a:ext>
            </a:extLst>
          </p:cNvPr>
          <p:cNvSpPr/>
          <p:nvPr/>
        </p:nvSpPr>
        <p:spPr>
          <a:xfrm>
            <a:off x="0" y="0"/>
            <a:ext cx="5438609" cy="6858000"/>
          </a:xfrm>
          <a:prstGeom prst="rect">
            <a:avLst/>
          </a:prstGeom>
          <a:solidFill>
            <a:srgbClr val="296EA3"/>
          </a:solidFill>
          <a:ln>
            <a:solidFill>
              <a:srgbClr val="40A0B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FAEFD025-B00E-4D70-825D-D92B79684AFC}"/>
              </a:ext>
            </a:extLst>
          </p:cNvPr>
          <p:cNvSpPr/>
          <p:nvPr/>
        </p:nvSpPr>
        <p:spPr>
          <a:xfrm>
            <a:off x="2731476" y="1284933"/>
            <a:ext cx="9460523" cy="3702903"/>
          </a:xfrm>
          <a:prstGeom prst="rect">
            <a:avLst/>
          </a:prstGeom>
          <a:solidFill>
            <a:schemeClr val="bg1"/>
          </a:solidFill>
          <a:ln>
            <a:solidFill>
              <a:srgbClr val="296EA3"/>
            </a:solidFill>
          </a:ln>
          <a:effectLst>
            <a:reflection blurRad="6350" stA="50000" endA="275" endPos="40000" dist="1016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7685779-E262-4F28-B472-BFF5FE118A20}"/>
              </a:ext>
            </a:extLst>
          </p:cNvPr>
          <p:cNvSpPr txBox="1"/>
          <p:nvPr/>
        </p:nvSpPr>
        <p:spPr>
          <a:xfrm>
            <a:off x="5343229" y="1311802"/>
            <a:ext cx="1505541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9600" dirty="0">
                <a:solidFill>
                  <a:srgbClr val="296EA3"/>
                </a:solidFill>
                <a:latin typeface="Impact" panose="020B0806030902050204" pitchFamily="34" charset="0"/>
                <a:ea typeface="包图粗黑体" panose="02000800000000000000" pitchFamily="2" charset="-122"/>
              </a:rPr>
              <a:t>05</a:t>
            </a:r>
            <a:endParaRPr lang="zh-CN" altLang="en-US" sz="9600" dirty="0">
              <a:solidFill>
                <a:srgbClr val="296EA3"/>
              </a:solidFill>
              <a:latin typeface="Impact" panose="020B0806030902050204" pitchFamily="34" charset="0"/>
              <a:ea typeface="包图粗黑体" panose="02000800000000000000" pitchFamily="2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0ABDA53-4F33-499A-B772-76CB480EEE6F}"/>
              </a:ext>
            </a:extLst>
          </p:cNvPr>
          <p:cNvSpPr txBox="1"/>
          <p:nvPr/>
        </p:nvSpPr>
        <p:spPr>
          <a:xfrm>
            <a:off x="2731476" y="2908331"/>
            <a:ext cx="7086598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4400" b="1" dirty="0">
                <a:solidFill>
                  <a:srgbClr val="296E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开机测试</a:t>
            </a:r>
          </a:p>
        </p:txBody>
      </p:sp>
    </p:spTree>
    <p:extLst>
      <p:ext uri="{BB962C8B-B14F-4D97-AF65-F5344CB8AC3E}">
        <p14:creationId xmlns:p14="http://schemas.microsoft.com/office/powerpoint/2010/main" val="510285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0C400FA2-CD28-4509-B35C-2860ABABF334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zh-CN" altLang="en-US" dirty="0"/>
              <a:t>开机测试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23028F8C-748B-41E8-9976-3EC46F40DAB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CN" dirty="0"/>
              <a:t>05</a:t>
            </a:r>
            <a:endParaRPr lang="zh-CN" altLang="en-US" dirty="0"/>
          </a:p>
        </p:txBody>
      </p:sp>
      <p:sp>
        <p:nvSpPr>
          <p:cNvPr id="11" name="矩形 48"/>
          <p:cNvSpPr>
            <a:spLocks noChangeArrowheads="1"/>
          </p:cNvSpPr>
          <p:nvPr/>
        </p:nvSpPr>
        <p:spPr bwMode="auto">
          <a:xfrm>
            <a:off x="548640" y="1679341"/>
            <a:ext cx="11247120" cy="2862322"/>
          </a:xfrm>
          <a:prstGeom prst="rect">
            <a:avLst/>
          </a:prstGeom>
          <a:solidFill>
            <a:srgbClr val="296EA3"/>
          </a:solidFill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硬件安装和连接完毕后，接下来就准备安装操作系统了。为了进一步确保组装硬件安装和连接正确，在安装操作系统前，可以先开机测试，这种开机对硬件检测的流程，通常称为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POST</a:t>
            </a:r>
            <a:r>
              <a:rPr lang="zh-CN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POST</a:t>
            </a:r>
            <a:r>
              <a:rPr lang="zh-CN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能够检测出硬件装置是否处于正常工作状态，对于刚刚组装的计算机，请务必先进行一次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POST</a:t>
            </a:r>
            <a:r>
              <a:rPr lang="zh-CN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检测。</a:t>
            </a:r>
          </a:p>
        </p:txBody>
      </p:sp>
    </p:spTree>
    <p:extLst>
      <p:ext uri="{BB962C8B-B14F-4D97-AF65-F5344CB8AC3E}">
        <p14:creationId xmlns:p14="http://schemas.microsoft.com/office/powerpoint/2010/main" val="4164385705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 autoUpdateAnimBg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0C400FA2-CD28-4509-B35C-2860ABABF334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zh-CN" altLang="en-US" dirty="0"/>
              <a:t>开机测试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23028F8C-748B-41E8-9976-3EC46F40DAB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CN" dirty="0"/>
              <a:t>05</a:t>
            </a:r>
            <a:endParaRPr lang="zh-CN" altLang="en-US" dirty="0"/>
          </a:p>
        </p:txBody>
      </p:sp>
      <p:sp>
        <p:nvSpPr>
          <p:cNvPr id="11" name="矩形 48"/>
          <p:cNvSpPr>
            <a:spLocks noChangeArrowheads="1"/>
          </p:cNvSpPr>
          <p:nvPr/>
        </p:nvSpPr>
        <p:spPr bwMode="auto">
          <a:xfrm>
            <a:off x="548640" y="1000072"/>
            <a:ext cx="11247120" cy="1144031"/>
          </a:xfrm>
          <a:prstGeom prst="rect">
            <a:avLst/>
          </a:prstGeom>
          <a:solidFill>
            <a:srgbClr val="296EA3"/>
          </a:solidFill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按下计算机开机按钮并启动计算机，查看显示器是否能正常显示开机画面，然后通过开机画面可以检查硬件是否正常工作，如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图所示。</a:t>
            </a:r>
          </a:p>
        </p:txBody>
      </p:sp>
      <p:pic>
        <p:nvPicPr>
          <p:cNvPr id="5" name="图片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2865" y="2591442"/>
            <a:ext cx="3587952" cy="29742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045049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 autoUpdateAnimBg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1A007C56-D1F3-46C8-9391-2EB4149DF1B9}"/>
              </a:ext>
            </a:extLst>
          </p:cNvPr>
          <p:cNvSpPr/>
          <p:nvPr/>
        </p:nvSpPr>
        <p:spPr>
          <a:xfrm>
            <a:off x="0" y="0"/>
            <a:ext cx="5438609" cy="6858000"/>
          </a:xfrm>
          <a:prstGeom prst="rect">
            <a:avLst/>
          </a:prstGeom>
          <a:solidFill>
            <a:srgbClr val="296EA3"/>
          </a:solidFill>
          <a:ln>
            <a:solidFill>
              <a:srgbClr val="40A0B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FAEFD025-B00E-4D70-825D-D92B79684AFC}"/>
              </a:ext>
            </a:extLst>
          </p:cNvPr>
          <p:cNvSpPr/>
          <p:nvPr/>
        </p:nvSpPr>
        <p:spPr>
          <a:xfrm>
            <a:off x="2731476" y="1284933"/>
            <a:ext cx="9460523" cy="3702903"/>
          </a:xfrm>
          <a:prstGeom prst="rect">
            <a:avLst/>
          </a:prstGeom>
          <a:solidFill>
            <a:schemeClr val="bg1"/>
          </a:solidFill>
          <a:ln>
            <a:solidFill>
              <a:srgbClr val="296EA3"/>
            </a:solidFill>
          </a:ln>
          <a:effectLst>
            <a:reflection blurRad="6350" stA="50000" endA="275" endPos="40000" dist="1016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7685779-E262-4F28-B472-BFF5FE118A20}"/>
              </a:ext>
            </a:extLst>
          </p:cNvPr>
          <p:cNvSpPr txBox="1"/>
          <p:nvPr/>
        </p:nvSpPr>
        <p:spPr>
          <a:xfrm>
            <a:off x="5340023" y="1311802"/>
            <a:ext cx="1511953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9600" dirty="0">
                <a:solidFill>
                  <a:srgbClr val="296EA3"/>
                </a:solidFill>
                <a:latin typeface="Impact" panose="020B0806030902050204" pitchFamily="34" charset="0"/>
                <a:ea typeface="包图粗黑体" panose="02000800000000000000" pitchFamily="2" charset="-122"/>
              </a:rPr>
              <a:t>06</a:t>
            </a:r>
            <a:endParaRPr lang="zh-CN" altLang="en-US" sz="9600" dirty="0">
              <a:solidFill>
                <a:srgbClr val="296EA3"/>
              </a:solidFill>
              <a:latin typeface="Impact" panose="020B0806030902050204" pitchFamily="34" charset="0"/>
              <a:ea typeface="包图粗黑体" panose="02000800000000000000" pitchFamily="2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0ABDA53-4F33-499A-B772-76CB480EEE6F}"/>
              </a:ext>
            </a:extLst>
          </p:cNvPr>
          <p:cNvSpPr txBox="1"/>
          <p:nvPr/>
        </p:nvSpPr>
        <p:spPr>
          <a:xfrm>
            <a:off x="2552701" y="2886572"/>
            <a:ext cx="7086598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4400" b="1" dirty="0">
                <a:solidFill>
                  <a:srgbClr val="296E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 结</a:t>
            </a:r>
          </a:p>
        </p:txBody>
      </p:sp>
    </p:spTree>
    <p:extLst>
      <p:ext uri="{BB962C8B-B14F-4D97-AF65-F5344CB8AC3E}">
        <p14:creationId xmlns:p14="http://schemas.microsoft.com/office/powerpoint/2010/main" val="4100307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48">
            <a:extLst>
              <a:ext uri="{FF2B5EF4-FFF2-40B4-BE49-F238E27FC236}">
                <a16:creationId xmlns:a16="http://schemas.microsoft.com/office/drawing/2014/main" id="{C6BDA687-FA3D-41A4-B43E-30206D51C2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7714" y="1215485"/>
            <a:ext cx="2179835" cy="430887"/>
          </a:xfrm>
          <a:prstGeom prst="rect">
            <a:avLst/>
          </a:prstGeom>
          <a:solidFill>
            <a:srgbClr val="FF6600"/>
          </a:solidFill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整机安装</a:t>
            </a:r>
            <a:endParaRPr lang="en-US" altLang="zh-CN" sz="2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3E203928-086E-439D-8506-FD197D711008}"/>
              </a:ext>
            </a:extLst>
          </p:cNvPr>
          <p:cNvSpPr/>
          <p:nvPr/>
        </p:nvSpPr>
        <p:spPr>
          <a:xfrm>
            <a:off x="482316" y="2554619"/>
            <a:ext cx="2225233" cy="1111752"/>
          </a:xfrm>
          <a:prstGeom prst="rect">
            <a:avLst/>
          </a:prstGeom>
          <a:solidFill>
            <a:srgbClr val="296EA3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安装前的准备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B7658D96-064B-4C9A-B352-A4AF1CB57590}"/>
              </a:ext>
            </a:extLst>
          </p:cNvPr>
          <p:cNvSpPr/>
          <p:nvPr/>
        </p:nvSpPr>
        <p:spPr>
          <a:xfrm>
            <a:off x="3509585" y="2554619"/>
            <a:ext cx="2225233" cy="1111752"/>
          </a:xfrm>
          <a:prstGeom prst="rect">
            <a:avLst/>
          </a:prstGeom>
          <a:solidFill>
            <a:srgbClr val="296EA3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整机安装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932AFA51-A010-45C3-A74B-6E445775F413}"/>
              </a:ext>
            </a:extLst>
          </p:cNvPr>
          <p:cNvSpPr/>
          <p:nvPr/>
        </p:nvSpPr>
        <p:spPr>
          <a:xfrm>
            <a:off x="6698203" y="2554619"/>
            <a:ext cx="2225233" cy="1111752"/>
          </a:xfrm>
          <a:prstGeom prst="rect">
            <a:avLst/>
          </a:prstGeom>
          <a:solidFill>
            <a:srgbClr val="296EA3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外部设备连接</a:t>
            </a:r>
          </a:p>
        </p:txBody>
      </p:sp>
      <p:sp>
        <p:nvSpPr>
          <p:cNvPr id="5" name="箭头: 右 4">
            <a:extLst>
              <a:ext uri="{FF2B5EF4-FFF2-40B4-BE49-F238E27FC236}">
                <a16:creationId xmlns:a16="http://schemas.microsoft.com/office/drawing/2014/main" id="{7BC5DB60-B5CE-451F-99B9-D9EF3E3D93D9}"/>
              </a:ext>
            </a:extLst>
          </p:cNvPr>
          <p:cNvSpPr/>
          <p:nvPr/>
        </p:nvSpPr>
        <p:spPr>
          <a:xfrm>
            <a:off x="2722118" y="2946035"/>
            <a:ext cx="690734" cy="328921"/>
          </a:xfrm>
          <a:prstGeom prst="rightArrow">
            <a:avLst/>
          </a:prstGeom>
          <a:solidFill>
            <a:srgbClr val="FF66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箭头: 右 8">
            <a:extLst>
              <a:ext uri="{FF2B5EF4-FFF2-40B4-BE49-F238E27FC236}">
                <a16:creationId xmlns:a16="http://schemas.microsoft.com/office/drawing/2014/main" id="{D8945CD6-D8E8-4698-91CF-66AF7ED2BC16}"/>
              </a:ext>
            </a:extLst>
          </p:cNvPr>
          <p:cNvSpPr/>
          <p:nvPr/>
        </p:nvSpPr>
        <p:spPr>
          <a:xfrm>
            <a:off x="5883576" y="2946035"/>
            <a:ext cx="690734" cy="328921"/>
          </a:xfrm>
          <a:prstGeom prst="rightArrow">
            <a:avLst/>
          </a:prstGeom>
          <a:solidFill>
            <a:srgbClr val="FF66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内容占位符 1">
            <a:extLst>
              <a:ext uri="{FF2B5EF4-FFF2-40B4-BE49-F238E27FC236}">
                <a16:creationId xmlns:a16="http://schemas.microsoft.com/office/drawing/2014/main" id="{B9059184-2341-4A8B-99D4-2B970A7CCA45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zh-CN" altLang="en-US" dirty="0"/>
              <a:t>总结</a:t>
            </a:r>
          </a:p>
        </p:txBody>
      </p:sp>
      <p:sp>
        <p:nvSpPr>
          <p:cNvPr id="8" name="文本占位符 7">
            <a:extLst>
              <a:ext uri="{FF2B5EF4-FFF2-40B4-BE49-F238E27FC236}">
                <a16:creationId xmlns:a16="http://schemas.microsoft.com/office/drawing/2014/main" id="{5A28E4D3-FCEE-4675-B0E4-FF3FDBCA5C3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CN" dirty="0"/>
              <a:t>06</a:t>
            </a:r>
            <a:endParaRPr lang="zh-CN" altLang="en-US" dirty="0"/>
          </a:p>
        </p:txBody>
      </p:sp>
      <p:sp>
        <p:nvSpPr>
          <p:cNvPr id="10" name="箭头: 右 8">
            <a:extLst>
              <a:ext uri="{FF2B5EF4-FFF2-40B4-BE49-F238E27FC236}">
                <a16:creationId xmlns:a16="http://schemas.microsoft.com/office/drawing/2014/main" id="{D8945CD6-D8E8-4698-91CF-66AF7ED2BC16}"/>
              </a:ext>
            </a:extLst>
          </p:cNvPr>
          <p:cNvSpPr/>
          <p:nvPr/>
        </p:nvSpPr>
        <p:spPr>
          <a:xfrm>
            <a:off x="9047329" y="2904213"/>
            <a:ext cx="690734" cy="328921"/>
          </a:xfrm>
          <a:prstGeom prst="rightArrow">
            <a:avLst/>
          </a:prstGeom>
          <a:solidFill>
            <a:srgbClr val="FF66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932AFA51-A010-45C3-A74B-6E445775F413}"/>
              </a:ext>
            </a:extLst>
          </p:cNvPr>
          <p:cNvSpPr/>
          <p:nvPr/>
        </p:nvSpPr>
        <p:spPr>
          <a:xfrm>
            <a:off x="9738063" y="2554619"/>
            <a:ext cx="2225233" cy="1111752"/>
          </a:xfrm>
          <a:prstGeom prst="rect">
            <a:avLst/>
          </a:prstGeom>
          <a:solidFill>
            <a:srgbClr val="296EA3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开机测试</a:t>
            </a:r>
          </a:p>
        </p:txBody>
      </p:sp>
    </p:spTree>
    <p:extLst>
      <p:ext uri="{BB962C8B-B14F-4D97-AF65-F5344CB8AC3E}">
        <p14:creationId xmlns:p14="http://schemas.microsoft.com/office/powerpoint/2010/main" val="1680856879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  <p:bldP spid="6" grpId="0" animBg="1"/>
      <p:bldP spid="7" grpId="0" animBg="1"/>
      <p:bldP spid="5" grpId="0" animBg="1"/>
      <p:bldP spid="9" grpId="0" animBg="1"/>
      <p:bldP spid="10" grpId="0" animBg="1"/>
      <p:bldP spid="11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extLst>
              <a:ext uri="{FF2B5EF4-FFF2-40B4-BE49-F238E27FC236}">
                <a16:creationId xmlns:a16="http://schemas.microsoft.com/office/drawing/2014/main" id="{44E7C766-B412-4AFC-90DA-AEF205719962}"/>
              </a:ext>
            </a:extLst>
          </p:cNvPr>
          <p:cNvSpPr/>
          <p:nvPr/>
        </p:nvSpPr>
        <p:spPr>
          <a:xfrm flipH="1">
            <a:off x="6441624" y="-4360"/>
            <a:ext cx="5750375" cy="6858000"/>
          </a:xfrm>
          <a:prstGeom prst="rect">
            <a:avLst/>
          </a:prstGeom>
          <a:solidFill>
            <a:srgbClr val="296E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23D102D9-05A2-4241-8D8D-07FDAAC86FCF}"/>
              </a:ext>
            </a:extLst>
          </p:cNvPr>
          <p:cNvSpPr/>
          <p:nvPr/>
        </p:nvSpPr>
        <p:spPr>
          <a:xfrm rot="19800000" flipH="1">
            <a:off x="5340301" y="1565045"/>
            <a:ext cx="1927670" cy="6188100"/>
          </a:xfrm>
          <a:custGeom>
            <a:avLst/>
            <a:gdLst>
              <a:gd name="connsiteX0" fmla="*/ 0 w 1927670"/>
              <a:gd name="connsiteY0" fmla="*/ 0 h 6188100"/>
              <a:gd name="connsiteX1" fmla="*/ 1925077 w 1927670"/>
              <a:gd name="connsiteY1" fmla="*/ 1089521 h 6188100"/>
              <a:gd name="connsiteX2" fmla="*/ 1925077 w 1927670"/>
              <a:gd name="connsiteY2" fmla="*/ 3430821 h 6188100"/>
              <a:gd name="connsiteX3" fmla="*/ 1927670 w 1927670"/>
              <a:gd name="connsiteY3" fmla="*/ 3429324 h 6188100"/>
              <a:gd name="connsiteX4" fmla="*/ 1927670 w 1927670"/>
              <a:gd name="connsiteY4" fmla="*/ 5076656 h 6188100"/>
              <a:gd name="connsiteX5" fmla="*/ 2593 w 1927670"/>
              <a:gd name="connsiteY5" fmla="*/ 6188100 h 6188100"/>
              <a:gd name="connsiteX6" fmla="*/ 2593 w 1927670"/>
              <a:gd name="connsiteY6" fmla="*/ 6176626 h 6188100"/>
              <a:gd name="connsiteX7" fmla="*/ 0 w 1927670"/>
              <a:gd name="connsiteY7" fmla="*/ 6176626 h 6188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927670" h="6188100">
                <a:moveTo>
                  <a:pt x="0" y="0"/>
                </a:moveTo>
                <a:lnTo>
                  <a:pt x="1925077" y="1089521"/>
                </a:lnTo>
                <a:lnTo>
                  <a:pt x="1925077" y="3430821"/>
                </a:lnTo>
                <a:lnTo>
                  <a:pt x="1927670" y="3429324"/>
                </a:lnTo>
                <a:lnTo>
                  <a:pt x="1927670" y="5076656"/>
                </a:lnTo>
                <a:lnTo>
                  <a:pt x="2593" y="6188100"/>
                </a:lnTo>
                <a:lnTo>
                  <a:pt x="2593" y="6176626"/>
                </a:lnTo>
                <a:lnTo>
                  <a:pt x="0" y="6176626"/>
                </a:lnTo>
                <a:close/>
              </a:path>
            </a:pathLst>
          </a:custGeom>
          <a:gradFill flip="none" rotWithShape="1">
            <a:gsLst>
              <a:gs pos="0">
                <a:srgbClr val="2869A1"/>
              </a:gs>
              <a:gs pos="33000">
                <a:srgbClr val="2783AC"/>
              </a:gs>
              <a:gs pos="66000">
                <a:srgbClr val="249CB5"/>
              </a:gs>
              <a:gs pos="100000">
                <a:srgbClr val="20ABBE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AF240118-EE10-48C7-B423-A1101EFBD83E}"/>
              </a:ext>
            </a:extLst>
          </p:cNvPr>
          <p:cNvSpPr/>
          <p:nvPr/>
        </p:nvSpPr>
        <p:spPr>
          <a:xfrm rot="1829507" flipH="1">
            <a:off x="5335184" y="-941655"/>
            <a:ext cx="1925077" cy="6177680"/>
          </a:xfrm>
          <a:custGeom>
            <a:avLst/>
            <a:gdLst>
              <a:gd name="connsiteX0" fmla="*/ 0 w 1925077"/>
              <a:gd name="connsiteY0" fmla="*/ 0 h 6177680"/>
              <a:gd name="connsiteX1" fmla="*/ 1925077 w 1925077"/>
              <a:gd name="connsiteY1" fmla="*/ 1133585 h 6177680"/>
              <a:gd name="connsiteX2" fmla="*/ 1925077 w 1925077"/>
              <a:gd name="connsiteY2" fmla="*/ 5088169 h 6177680"/>
              <a:gd name="connsiteX3" fmla="*/ 0 w 1925077"/>
              <a:gd name="connsiteY3" fmla="*/ 6177680 h 61776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25077" h="6177680">
                <a:moveTo>
                  <a:pt x="0" y="0"/>
                </a:moveTo>
                <a:lnTo>
                  <a:pt x="1925077" y="1133585"/>
                </a:lnTo>
                <a:lnTo>
                  <a:pt x="1925077" y="5088169"/>
                </a:lnTo>
                <a:lnTo>
                  <a:pt x="0" y="6177680"/>
                </a:lnTo>
                <a:close/>
              </a:path>
            </a:pathLst>
          </a:custGeom>
          <a:gradFill>
            <a:gsLst>
              <a:gs pos="0">
                <a:srgbClr val="2869A1"/>
              </a:gs>
              <a:gs pos="33000">
                <a:srgbClr val="2783AC"/>
              </a:gs>
              <a:gs pos="66000">
                <a:srgbClr val="249CB5"/>
              </a:gs>
              <a:gs pos="100000">
                <a:srgbClr val="20ABBE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D95D4B07-4D9F-4875-8E09-F01DC13F2A9C}"/>
              </a:ext>
            </a:extLst>
          </p:cNvPr>
          <p:cNvSpPr txBox="1"/>
          <p:nvPr/>
        </p:nvSpPr>
        <p:spPr>
          <a:xfrm flipH="1">
            <a:off x="6954054" y="2712841"/>
            <a:ext cx="5094590" cy="1384995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sz="4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计算机组装与维护</a:t>
            </a:r>
            <a:endParaRPr lang="en-US" altLang="zh-CN" sz="4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（第二版）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78A25663-68F2-43CF-8616-4FFD2318C5F3}"/>
              </a:ext>
            </a:extLst>
          </p:cNvPr>
          <p:cNvSpPr txBox="1"/>
          <p:nvPr/>
        </p:nvSpPr>
        <p:spPr>
          <a:xfrm flipH="1">
            <a:off x="1115412" y="2556087"/>
            <a:ext cx="3245789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4800" b="1" dirty="0">
                <a:solidFill>
                  <a:srgbClr val="1380C2"/>
                </a:solidFill>
                <a:latin typeface="包图粗黑体" panose="02000800000000000000" pitchFamily="2" charset="-122"/>
                <a:ea typeface="包图粗黑体" panose="02000800000000000000" pitchFamily="2" charset="-122"/>
              </a:rPr>
              <a:t>谢谢观看！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rgbClr val="1380C2"/>
              </a:solidFill>
              <a:effectLst/>
              <a:uLnTx/>
              <a:uFillTx/>
              <a:latin typeface="包图粗黑体" panose="02000800000000000000" pitchFamily="2" charset="-122"/>
              <a:ea typeface="包图粗黑体" panose="02000800000000000000" pitchFamily="2" charset="-122"/>
            </a:endParaRPr>
          </a:p>
        </p:txBody>
      </p: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1CF57645-75AF-4960-A8AC-1DEA5EDE5CAF}"/>
              </a:ext>
            </a:extLst>
          </p:cNvPr>
          <p:cNvCxnSpPr>
            <a:cxnSpLocks/>
          </p:cNvCxnSpPr>
          <p:nvPr/>
        </p:nvCxnSpPr>
        <p:spPr>
          <a:xfrm>
            <a:off x="593889" y="3405338"/>
            <a:ext cx="3802481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29235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4" grpId="0" animBg="1"/>
      <p:bldP spid="15" grpId="0" animBg="1"/>
      <p:bldP spid="16" grpId="0"/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36">
            <a:extLst>
              <a:ext uri="{FF2B5EF4-FFF2-40B4-BE49-F238E27FC236}">
                <a16:creationId xmlns:a16="http://schemas.microsoft.com/office/drawing/2014/main" id="{8DE63E9D-BFC2-47C7-8278-A4A61D42442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6706" y="880718"/>
            <a:ext cx="11296996" cy="2862322"/>
          </a:xfrm>
          <a:prstGeom prst="rect">
            <a:avLst/>
          </a:prstGeom>
          <a:solidFill>
            <a:srgbClr val="296EA3"/>
          </a:solidFill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准备工具</a:t>
            </a:r>
            <a:endParaRPr lang="en-US" altLang="zh-CN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装机时，需要准备螺丝刀、尖嘴钳、螺丝、铜柱、防静电手套、一字形螺丝刀和十字形螺丝刀，如图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8-1</a:t>
            </a:r>
            <a:r>
              <a:rPr lang="zh-CN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所示。螺丝刀最好选择头部带有磁性的，这样比较方便安装。计算机中大部分部件都需要用螺丝刀固定，个别不易插拔的设备可用尖嘴钳固定。</a:t>
            </a:r>
          </a:p>
        </p:txBody>
      </p:sp>
      <p:sp>
        <p:nvSpPr>
          <p:cNvPr id="2" name="内容占位符 1">
            <a:extLst>
              <a:ext uri="{FF2B5EF4-FFF2-40B4-BE49-F238E27FC236}">
                <a16:creationId xmlns:a16="http://schemas.microsoft.com/office/drawing/2014/main" id="{68203819-DFC8-4D78-96A3-2636AC5791DA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zh-CN" altLang="en-US" dirty="0"/>
              <a:t>安装前准备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9F94FDBD-5AD4-4FC3-B2DE-BE7ED0E7C85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CN" dirty="0"/>
              <a:t>01</a:t>
            </a:r>
            <a:endParaRPr lang="zh-CN" altLang="en-US" dirty="0"/>
          </a:p>
        </p:txBody>
      </p:sp>
      <p:pic>
        <p:nvPicPr>
          <p:cNvPr id="11" name="图片 10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8916" y="3859559"/>
            <a:ext cx="4443961" cy="2100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0389913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36">
            <a:extLst>
              <a:ext uri="{FF2B5EF4-FFF2-40B4-BE49-F238E27FC236}">
                <a16:creationId xmlns:a16="http://schemas.microsoft.com/office/drawing/2014/main" id="{8DE63E9D-BFC2-47C7-8278-A4A61D42442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6706" y="880718"/>
            <a:ext cx="11296996" cy="1754326"/>
          </a:xfrm>
          <a:prstGeom prst="rect">
            <a:avLst/>
          </a:prstGeom>
          <a:solidFill>
            <a:srgbClr val="296EA3"/>
          </a:solidFill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准备设备</a:t>
            </a:r>
            <a:endParaRPr lang="en-US" altLang="zh-CN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装机前准备好所需的硬件，包括：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CPU</a:t>
            </a:r>
            <a:r>
              <a:rPr lang="zh-CN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CPU</a:t>
            </a:r>
            <a:r>
              <a:rPr lang="zh-CN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风扇、主板、内存、硬盘、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I/O</a:t>
            </a:r>
            <a:r>
              <a:rPr lang="zh-CN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挡板、机箱、电源、显示器、电源线、视频数据线、硬盘数据线等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内容占位符 1">
            <a:extLst>
              <a:ext uri="{FF2B5EF4-FFF2-40B4-BE49-F238E27FC236}">
                <a16:creationId xmlns:a16="http://schemas.microsoft.com/office/drawing/2014/main" id="{68203819-DFC8-4D78-96A3-2636AC5791DA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zh-CN" altLang="en-US" dirty="0"/>
              <a:t>安装前准备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9F94FDBD-5AD4-4FC3-B2DE-BE7ED0E7C85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CN" dirty="0"/>
              <a:t>01</a:t>
            </a:r>
            <a:endParaRPr lang="zh-CN" altLang="en-US" dirty="0"/>
          </a:p>
        </p:txBody>
      </p:sp>
      <p:pic>
        <p:nvPicPr>
          <p:cNvPr id="6" name="图片 5"/>
          <p:cNvPicPr/>
          <p:nvPr/>
        </p:nvPicPr>
        <p:blipFill>
          <a:blip r:embed="rId2"/>
          <a:stretch>
            <a:fillRect/>
          </a:stretch>
        </p:blipFill>
        <p:spPr>
          <a:xfrm>
            <a:off x="2144684" y="2891934"/>
            <a:ext cx="7892660" cy="28652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5546391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41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1A007C56-D1F3-46C8-9391-2EB4149DF1B9}"/>
              </a:ext>
            </a:extLst>
          </p:cNvPr>
          <p:cNvSpPr/>
          <p:nvPr/>
        </p:nvSpPr>
        <p:spPr>
          <a:xfrm>
            <a:off x="0" y="0"/>
            <a:ext cx="5438609" cy="6858000"/>
          </a:xfrm>
          <a:prstGeom prst="rect">
            <a:avLst/>
          </a:prstGeom>
          <a:solidFill>
            <a:srgbClr val="296EA3"/>
          </a:solidFill>
          <a:ln>
            <a:solidFill>
              <a:srgbClr val="40A0B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FAEFD025-B00E-4D70-825D-D92B79684AFC}"/>
              </a:ext>
            </a:extLst>
          </p:cNvPr>
          <p:cNvSpPr/>
          <p:nvPr/>
        </p:nvSpPr>
        <p:spPr>
          <a:xfrm>
            <a:off x="2642438" y="1311802"/>
            <a:ext cx="9460523" cy="3702903"/>
          </a:xfrm>
          <a:prstGeom prst="rect">
            <a:avLst/>
          </a:prstGeom>
          <a:solidFill>
            <a:schemeClr val="bg1"/>
          </a:solidFill>
          <a:ln>
            <a:solidFill>
              <a:srgbClr val="296EA3"/>
            </a:solidFill>
          </a:ln>
          <a:effectLst>
            <a:reflection blurRad="6350" stA="50000" endA="275" endPos="40000" dist="1016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7685779-E262-4F28-B472-BFF5FE118A20}"/>
              </a:ext>
            </a:extLst>
          </p:cNvPr>
          <p:cNvSpPr txBox="1"/>
          <p:nvPr/>
        </p:nvSpPr>
        <p:spPr>
          <a:xfrm>
            <a:off x="5364069" y="1311802"/>
            <a:ext cx="146386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9600" dirty="0">
                <a:solidFill>
                  <a:srgbClr val="296EA3"/>
                </a:solidFill>
                <a:latin typeface="Impact" panose="020B0806030902050204" pitchFamily="34" charset="0"/>
                <a:ea typeface="包图粗黑体" panose="02000800000000000000" pitchFamily="2" charset="-122"/>
              </a:rPr>
              <a:t>02</a:t>
            </a:r>
            <a:endParaRPr lang="zh-CN" altLang="en-US" sz="9600" dirty="0">
              <a:solidFill>
                <a:srgbClr val="296EA3"/>
              </a:solidFill>
              <a:latin typeface="Impact" panose="020B0806030902050204" pitchFamily="34" charset="0"/>
              <a:ea typeface="包图粗黑体" panose="02000800000000000000" pitchFamily="2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0ABDA53-4F33-499A-B772-76CB480EEE6F}"/>
              </a:ext>
            </a:extLst>
          </p:cNvPr>
          <p:cNvSpPr txBox="1"/>
          <p:nvPr/>
        </p:nvSpPr>
        <p:spPr>
          <a:xfrm>
            <a:off x="2411385" y="3044279"/>
            <a:ext cx="7086598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4400" b="1" dirty="0">
                <a:solidFill>
                  <a:srgbClr val="296E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熟悉安装流程</a:t>
            </a:r>
          </a:p>
        </p:txBody>
      </p:sp>
    </p:spTree>
    <p:extLst>
      <p:ext uri="{BB962C8B-B14F-4D97-AF65-F5344CB8AC3E}">
        <p14:creationId xmlns:p14="http://schemas.microsoft.com/office/powerpoint/2010/main" val="3038079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68203819-DFC8-4D78-96A3-2636AC5791D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902428" y="221989"/>
            <a:ext cx="3694436" cy="392524"/>
          </a:xfrm>
        </p:spPr>
        <p:txBody>
          <a:bodyPr/>
          <a:lstStyle/>
          <a:p>
            <a:r>
              <a:rPr lang="zh-CN" altLang="en-US" dirty="0"/>
              <a:t>熟悉安装流程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9F94FDBD-5AD4-4FC3-B2DE-BE7ED0E7C85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CN" dirty="0"/>
              <a:t>02</a:t>
            </a:r>
            <a:endParaRPr lang="zh-CN" altLang="en-US" dirty="0"/>
          </a:p>
        </p:txBody>
      </p:sp>
      <p:sp>
        <p:nvSpPr>
          <p:cNvPr id="10" name="矩形 36">
            <a:extLst>
              <a:ext uri="{FF2B5EF4-FFF2-40B4-BE49-F238E27FC236}">
                <a16:creationId xmlns:a16="http://schemas.microsoft.com/office/drawing/2014/main" id="{8DE63E9D-BFC2-47C7-8278-A4A61D42442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7046" y="894674"/>
            <a:ext cx="10773294" cy="1200329"/>
          </a:xfrm>
          <a:prstGeom prst="rect">
            <a:avLst/>
          </a:prstGeom>
          <a:solidFill>
            <a:srgbClr val="296EA3"/>
          </a:solidFill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硬件安装流程为：首先把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CPU</a:t>
            </a:r>
            <a:r>
              <a:rPr lang="zh-CN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及风扇和内存安装在主板上，然后将主板安装在机箱内，具体的组装流程，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如下图所示</a:t>
            </a:r>
            <a:r>
              <a:rPr lang="zh-CN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pic>
        <p:nvPicPr>
          <p:cNvPr id="8" name="图片 7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8675" y="2436944"/>
            <a:ext cx="7857067" cy="3232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198293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0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1A007C56-D1F3-46C8-9391-2EB4149DF1B9}"/>
              </a:ext>
            </a:extLst>
          </p:cNvPr>
          <p:cNvSpPr/>
          <p:nvPr/>
        </p:nvSpPr>
        <p:spPr>
          <a:xfrm>
            <a:off x="0" y="0"/>
            <a:ext cx="5438609" cy="6858000"/>
          </a:xfrm>
          <a:prstGeom prst="rect">
            <a:avLst/>
          </a:prstGeom>
          <a:solidFill>
            <a:srgbClr val="296EA3"/>
          </a:solidFill>
          <a:ln>
            <a:solidFill>
              <a:srgbClr val="40A0B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FAEFD025-B00E-4D70-825D-D92B79684AFC}"/>
              </a:ext>
            </a:extLst>
          </p:cNvPr>
          <p:cNvSpPr/>
          <p:nvPr/>
        </p:nvSpPr>
        <p:spPr>
          <a:xfrm>
            <a:off x="2731476" y="1284933"/>
            <a:ext cx="9460523" cy="3702903"/>
          </a:xfrm>
          <a:prstGeom prst="rect">
            <a:avLst/>
          </a:prstGeom>
          <a:solidFill>
            <a:schemeClr val="bg1"/>
          </a:solidFill>
          <a:ln>
            <a:solidFill>
              <a:srgbClr val="296EA3"/>
            </a:solidFill>
          </a:ln>
          <a:effectLst>
            <a:reflection blurRad="6350" stA="50000" endA="275" endPos="40000" dist="1016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7685779-E262-4F28-B472-BFF5FE118A20}"/>
              </a:ext>
            </a:extLst>
          </p:cNvPr>
          <p:cNvSpPr txBox="1"/>
          <p:nvPr/>
        </p:nvSpPr>
        <p:spPr>
          <a:xfrm>
            <a:off x="5347237" y="1311802"/>
            <a:ext cx="1497526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9600" dirty="0">
                <a:solidFill>
                  <a:srgbClr val="296EA3"/>
                </a:solidFill>
                <a:latin typeface="Impact" panose="020B0806030902050204" pitchFamily="34" charset="0"/>
                <a:ea typeface="包图粗黑体" panose="02000800000000000000" pitchFamily="2" charset="-122"/>
              </a:rPr>
              <a:t>03</a:t>
            </a:r>
            <a:endParaRPr lang="zh-CN" altLang="en-US" sz="9600" dirty="0">
              <a:solidFill>
                <a:srgbClr val="296EA3"/>
              </a:solidFill>
              <a:latin typeface="Impact" panose="020B0806030902050204" pitchFamily="34" charset="0"/>
              <a:ea typeface="包图粗黑体" panose="02000800000000000000" pitchFamily="2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0ABDA53-4F33-499A-B772-76CB480EEE6F}"/>
              </a:ext>
            </a:extLst>
          </p:cNvPr>
          <p:cNvSpPr txBox="1"/>
          <p:nvPr/>
        </p:nvSpPr>
        <p:spPr>
          <a:xfrm>
            <a:off x="2719304" y="2908331"/>
            <a:ext cx="7086598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4400" b="1" dirty="0">
                <a:solidFill>
                  <a:srgbClr val="296E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整机安装</a:t>
            </a:r>
          </a:p>
        </p:txBody>
      </p:sp>
    </p:spTree>
    <p:extLst>
      <p:ext uri="{BB962C8B-B14F-4D97-AF65-F5344CB8AC3E}">
        <p14:creationId xmlns:p14="http://schemas.microsoft.com/office/powerpoint/2010/main" val="2825099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68203819-DFC8-4D78-96A3-2636AC5791DA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zh-CN" altLang="en-US" dirty="0"/>
              <a:t>整机安装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9F94FDBD-5AD4-4FC3-B2DE-BE7ED0E7C85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CN" dirty="0"/>
              <a:t>03</a:t>
            </a:r>
            <a:endParaRPr lang="zh-CN" altLang="en-US" dirty="0"/>
          </a:p>
        </p:txBody>
      </p:sp>
      <p:sp>
        <p:nvSpPr>
          <p:cNvPr id="6" name="矩形 36">
            <a:extLst>
              <a:ext uri="{FF2B5EF4-FFF2-40B4-BE49-F238E27FC236}">
                <a16:creationId xmlns:a16="http://schemas.microsoft.com/office/drawing/2014/main" id="{8DE63E9D-BFC2-47C7-8278-A4A61D42442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8764" y="754063"/>
            <a:ext cx="10868449" cy="2243050"/>
          </a:xfrm>
          <a:prstGeom prst="rect">
            <a:avLst/>
          </a:prstGeom>
          <a:solidFill>
            <a:srgbClr val="296EA3"/>
          </a:solidFill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1. CPU</a:t>
            </a:r>
            <a:r>
              <a:rPr lang="zh-CN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及风扇安装</a:t>
            </a: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在安装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AMD CPU</a:t>
            </a:r>
            <a:r>
              <a:rPr lang="zh-CN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之前（安装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AMD CPU</a:t>
            </a:r>
            <a:r>
              <a:rPr lang="zh-CN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与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Intel CPU</a:t>
            </a:r>
            <a:r>
              <a:rPr lang="zh-CN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的过程大致相同），请先确认主板是否为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AMD CPU</a:t>
            </a:r>
            <a:r>
              <a:rPr lang="zh-CN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支持的型号，并注意区分两者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CPU</a:t>
            </a:r>
            <a:r>
              <a:rPr lang="zh-CN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插槽设计的差异。</a:t>
            </a:r>
          </a:p>
          <a:p>
            <a:pPr>
              <a:lnSpc>
                <a:spcPct val="150000"/>
              </a:lnSpc>
            </a:pPr>
            <a:r>
              <a:rPr lang="zh-CN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步骤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AMD</a:t>
            </a:r>
            <a:r>
              <a:rPr lang="zh-CN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处理器，首先是拉起压杆，拉到与主板呈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90°</a:t>
            </a:r>
            <a:r>
              <a:rPr lang="zh-CN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的位置，如下图所示。</a:t>
            </a:r>
          </a:p>
        </p:txBody>
      </p:sp>
      <p:pic>
        <p:nvPicPr>
          <p:cNvPr id="8" name="图片 7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7804" y="3335538"/>
            <a:ext cx="3539431" cy="24667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3790609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 autoUpdateAnimBg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1676</TotalTime>
  <Words>1441</Words>
  <Application>Microsoft Office PowerPoint</Application>
  <PresentationFormat>宽屏</PresentationFormat>
  <Paragraphs>142</Paragraphs>
  <Slides>36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43" baseType="lpstr">
      <vt:lpstr>包图粗黑体</vt:lpstr>
      <vt:lpstr>等线</vt:lpstr>
      <vt:lpstr>等线 Light</vt:lpstr>
      <vt:lpstr>微软雅黑</vt:lpstr>
      <vt:lpstr>Arial</vt:lpstr>
      <vt:lpstr>Impact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user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互联网</dc:title>
  <dc:creator>user</dc:creator>
  <cp:keywords>user</cp:keywords>
  <dc:description>user</dc:description>
  <cp:lastModifiedBy>游 祖会</cp:lastModifiedBy>
  <cp:revision>185</cp:revision>
  <dcterms:created xsi:type="dcterms:W3CDTF">2017-05-27T04:45:00Z</dcterms:created>
  <dcterms:modified xsi:type="dcterms:W3CDTF">2021-12-10T00:58:33Z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2052-10.1.0.6490</vt:lpwstr>
  </property>
</Properties>
</file>