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4"/>
  </p:notesMasterIdLst>
  <p:handoutMasterIdLst>
    <p:handoutMasterId r:id="rId35"/>
  </p:handoutMasterIdLst>
  <p:sldIdLst>
    <p:sldId id="397" r:id="rId2"/>
    <p:sldId id="360" r:id="rId3"/>
    <p:sldId id="361" r:id="rId4"/>
    <p:sldId id="350" r:id="rId5"/>
    <p:sldId id="362" r:id="rId6"/>
    <p:sldId id="372" r:id="rId7"/>
    <p:sldId id="375" r:id="rId8"/>
    <p:sldId id="371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9" r:id="rId18"/>
    <p:sldId id="390" r:id="rId19"/>
    <p:sldId id="391" r:id="rId20"/>
    <p:sldId id="392" r:id="rId21"/>
    <p:sldId id="393" r:id="rId22"/>
    <p:sldId id="363" r:id="rId23"/>
    <p:sldId id="293" r:id="rId24"/>
    <p:sldId id="364" r:id="rId25"/>
    <p:sldId id="378" r:id="rId26"/>
    <p:sldId id="379" r:id="rId27"/>
    <p:sldId id="394" r:id="rId28"/>
    <p:sldId id="395" r:id="rId29"/>
    <p:sldId id="396" r:id="rId30"/>
    <p:sldId id="366" r:id="rId31"/>
    <p:sldId id="295" r:id="rId32"/>
    <p:sldId id="367" r:id="rId3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A5D096-13E9-4E50-9C45-814A7D1A68D8}">
          <p14:sldIdLst>
            <p14:sldId id="397"/>
            <p14:sldId id="360"/>
            <p14:sldId id="361"/>
            <p14:sldId id="350"/>
            <p14:sldId id="362"/>
            <p14:sldId id="372"/>
            <p14:sldId id="375"/>
            <p14:sldId id="371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389"/>
            <p14:sldId id="390"/>
            <p14:sldId id="391"/>
            <p14:sldId id="392"/>
            <p14:sldId id="393"/>
            <p14:sldId id="363"/>
            <p14:sldId id="293"/>
            <p14:sldId id="364"/>
            <p14:sldId id="378"/>
            <p14:sldId id="379"/>
            <p14:sldId id="394"/>
            <p14:sldId id="395"/>
            <p14:sldId id="396"/>
            <p14:sldId id="366"/>
            <p14:sldId id="295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智勇" initials="" lastIdx="0" clrIdx="0"/>
  <p:cmAuthor id="2" name="Cikey" initials="C" lastIdx="2" clrIdx="1">
    <p:extLst>
      <p:ext uri="{19B8F6BF-5375-455C-9EA6-DF929625EA0E}">
        <p15:presenceInfo xmlns:p15="http://schemas.microsoft.com/office/powerpoint/2012/main" userId="Cik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5700"/>
    <a:srgbClr val="FF6600"/>
    <a:srgbClr val="296EA3"/>
    <a:srgbClr val="C85100"/>
    <a:srgbClr val="1380C2"/>
    <a:srgbClr val="47ACC0"/>
    <a:srgbClr val="027DC1"/>
    <a:srgbClr val="48AEC0"/>
    <a:srgbClr val="00B8FF"/>
    <a:srgbClr val="A4E2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86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198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B35B91B-2992-4F75-9830-02F7B62073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2CD464-7437-46BE-A987-9D20071DC2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51EC9-E28A-4A55-BF23-E876B409030F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66ACBF-D811-4940-B866-55DEF64722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FBB90C-3D6B-4C50-8F10-00229B96F9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98A2A-A87E-4FA7-A9D5-3D44E5BC3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88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412C8-1944-421F-9CFA-723DABCF8EA0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8673C-053B-4D53-8029-F2B503BE92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8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16395A-574A-4E1F-BB54-2EA669524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A9E6825-D0A0-4CDA-8453-CA7D9E030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47D6D-63E8-49A6-B714-0B02B4AC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7A21BB-61AC-4D67-997B-1A984BD2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28EFC7-AB21-4922-AF67-9A6F5018E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8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32D734-2244-4F78-B4E2-194E33B67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FADEC40-4714-4BF4-8174-ADA65709A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D888B0-053D-496C-9C86-90734831D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B99D6F-929D-44DE-8456-49D7BC085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CD1419-0CA0-4B18-9977-76DE2B5F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9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E869DE-B323-4446-8BBE-FEC35DD34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5D1F04-D58F-4C5B-9D85-1D5E07DA8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B52AB9-EC25-46EF-BDA1-198A376C4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83439E-4B6B-4BF4-973A-AC0B11BE2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D0A798-589B-4A30-907A-9A69F5086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44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534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176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2">
            <a:extLst>
              <a:ext uri="{FF2B5EF4-FFF2-40B4-BE49-F238E27FC236}">
                <a16:creationId xmlns:a16="http://schemas.microsoft.com/office/drawing/2014/main" id="{2E2ABB28-EE32-4244-9A36-67DD97EE81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15" name="页脚占位符 3">
            <a:extLst>
              <a:ext uri="{FF2B5EF4-FFF2-40B4-BE49-F238E27FC236}">
                <a16:creationId xmlns:a16="http://schemas.microsoft.com/office/drawing/2014/main" id="{10AB67AE-0F8E-4854-B4F0-E426327E0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4">
            <a:extLst>
              <a:ext uri="{FF2B5EF4-FFF2-40B4-BE49-F238E27FC236}">
                <a16:creationId xmlns:a16="http://schemas.microsoft.com/office/drawing/2014/main" id="{737D17F2-7D36-4A2A-A02E-7BC5A95E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文本占位符 3">
            <a:extLst>
              <a:ext uri="{FF2B5EF4-FFF2-40B4-BE49-F238E27FC236}">
                <a16:creationId xmlns:a16="http://schemas.microsoft.com/office/drawing/2014/main" id="{B9BAD881-008C-4F85-8DB9-14D95EF1F248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E0B4490-9C48-4A9B-82FE-FBC1847E7526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日期占位符 2">
            <a:extLst>
              <a:ext uri="{FF2B5EF4-FFF2-40B4-BE49-F238E27FC236}">
                <a16:creationId xmlns:a16="http://schemas.microsoft.com/office/drawing/2014/main" id="{4FFF152A-5DDF-4655-BCD1-3A0ED9C7F4D6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288E0-7875-42C4-84C8-98DBBD3BF4D2}" type="datetimeFigureOut">
              <a:rPr lang="zh-CN" altLang="en-US" smtClean="0"/>
              <a:pPr/>
              <a:t>2021/12/9</a:t>
            </a:fld>
            <a:endParaRPr lang="zh-CN" altLang="en-US"/>
          </a:p>
        </p:txBody>
      </p:sp>
      <p:sp>
        <p:nvSpPr>
          <p:cNvPr id="31" name="灯片编号占位符 4">
            <a:extLst>
              <a:ext uri="{FF2B5EF4-FFF2-40B4-BE49-F238E27FC236}">
                <a16:creationId xmlns:a16="http://schemas.microsoft.com/office/drawing/2014/main" id="{8C4F9CF7-7E22-423B-AC85-B62EC3EFD7E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文本占位符 3">
            <a:extLst>
              <a:ext uri="{FF2B5EF4-FFF2-40B4-BE49-F238E27FC236}">
                <a16:creationId xmlns:a16="http://schemas.microsoft.com/office/drawing/2014/main" id="{C1CF06DE-BF20-42F5-8C10-C6FFDE1E8476}"/>
              </a:ext>
            </a:extLst>
          </p:cNvPr>
          <p:cNvSpPr txBox="1"/>
          <p:nvPr userDrawn="1"/>
        </p:nvSpPr>
        <p:spPr>
          <a:xfrm>
            <a:off x="431687" y="56254"/>
            <a:ext cx="2981607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B565C0F-676F-4313-A9CA-27B67C8647E9}"/>
              </a:ext>
            </a:extLst>
          </p:cNvPr>
          <p:cNvCxnSpPr/>
          <p:nvPr userDrawn="1"/>
        </p:nvCxnSpPr>
        <p:spPr>
          <a:xfrm flipV="1">
            <a:off x="509620" y="685935"/>
            <a:ext cx="4752340" cy="381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11BC5C02-BDD4-4C3E-B09D-C56D5743F0FC}"/>
              </a:ext>
            </a:extLst>
          </p:cNvPr>
          <p:cNvSpPr/>
          <p:nvPr userDrawn="1"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659AF98-681F-4185-B4DF-C2286E82821D}"/>
              </a:ext>
            </a:extLst>
          </p:cNvPr>
          <p:cNvSpPr/>
          <p:nvPr userDrawn="1"/>
        </p:nvSpPr>
        <p:spPr>
          <a:xfrm>
            <a:off x="250667" y="677919"/>
            <a:ext cx="11892196" cy="5556738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C20717D-C34A-4B3F-B3AB-6F649DEA12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95" y="0"/>
            <a:ext cx="1298028" cy="1447800"/>
          </a:xfrm>
          <a:prstGeom prst="rect">
            <a:avLst/>
          </a:prstGeom>
        </p:spPr>
      </p:pic>
      <p:sp>
        <p:nvSpPr>
          <p:cNvPr id="43" name="灯片编号占位符 4">
            <a:extLst>
              <a:ext uri="{FF2B5EF4-FFF2-40B4-BE49-F238E27FC236}">
                <a16:creationId xmlns:a16="http://schemas.microsoft.com/office/drawing/2014/main" id="{76517BCF-8CB0-484F-8B40-72F835D015F2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5" name="Rounded Rectangle 11">
            <a:extLst>
              <a:ext uri="{FF2B5EF4-FFF2-40B4-BE49-F238E27FC236}">
                <a16:creationId xmlns:a16="http://schemas.microsoft.com/office/drawing/2014/main" id="{E3A582C3-B52C-42CD-B19A-495F16540CEC}"/>
              </a:ext>
            </a:extLst>
          </p:cNvPr>
          <p:cNvSpPr>
            <a:spLocks noChangeAspect="1"/>
          </p:cNvSpPr>
          <p:nvPr userDrawn="1"/>
        </p:nvSpPr>
        <p:spPr>
          <a:xfrm>
            <a:off x="1306288" y="94859"/>
            <a:ext cx="549910" cy="55054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 anchorCtr="0"/>
          <a:lstStyle/>
          <a:p>
            <a:pPr algn="ctr">
              <a:lnSpc>
                <a:spcPct val="120000"/>
              </a:lnSpc>
            </a:pPr>
            <a:endParaRPr lang="en-US" sz="211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文本占位符 3">
            <a:extLst>
              <a:ext uri="{FF2B5EF4-FFF2-40B4-BE49-F238E27FC236}">
                <a16:creationId xmlns:a16="http://schemas.microsoft.com/office/drawing/2014/main" id="{D57B497E-8717-483F-B513-8F322F1E7CD1}"/>
              </a:ext>
            </a:extLst>
          </p:cNvPr>
          <p:cNvSpPr txBox="1"/>
          <p:nvPr userDrawn="1"/>
        </p:nvSpPr>
        <p:spPr>
          <a:xfrm>
            <a:off x="1856085" y="127374"/>
            <a:ext cx="3582524" cy="558075"/>
          </a:xfrm>
          <a:prstGeom prst="rect">
            <a:avLst/>
          </a:prstGeom>
        </p:spPr>
        <p:txBody>
          <a:bodyPr anchor="ctr"/>
          <a:lstStyle>
            <a:lvl1pPr marL="0" indent="0" algn="l" defTabSz="963930" rtl="0" eaLnBrk="1" latinLnBrk="0" hangingPunct="1">
              <a:lnSpc>
                <a:spcPct val="90000"/>
              </a:lnSpc>
              <a:spcBef>
                <a:spcPts val="1055"/>
              </a:spcBef>
              <a:buFont typeface="Arial" panose="020B0604020202020204" pitchFamily="34" charset="0"/>
              <a:buNone/>
              <a:defRPr sz="295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6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2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83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9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7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36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325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290" indent="-241300" algn="l" defTabSz="96393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9AC9741-F591-4A59-AC2C-C31ABBD9EC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02428" y="173115"/>
            <a:ext cx="3694436" cy="39252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C360E1E-97B0-44A9-935B-F6BF2BB8A5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5438" y="186021"/>
            <a:ext cx="503237" cy="366712"/>
          </a:xfrm>
        </p:spPr>
        <p:txBody>
          <a:bodyPr>
            <a:noAutofit/>
          </a:bodyPr>
          <a:lstStyle>
            <a:lvl1pPr marL="0" indent="0" algn="ctr">
              <a:buNone/>
              <a:defRPr sz="211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111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AD0AC-12AE-4882-871B-36E271E41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C9C85AA-784E-4CBF-B6A5-7503436A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837A2D-0468-477B-96E4-1E82BA7BF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BD612EF-0089-43D8-9BB4-9493AD726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8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92FFFB-405D-4E01-986A-9693071BA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9BEF75-C49F-4E17-8019-191EEEA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A339473-2B7D-4824-A442-8E79833E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85F89B-CF72-48A4-AE49-A2E92F45B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6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684F3-47A1-4DD8-852A-633230DA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69B01-3431-4132-A6DF-583D7618E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F4916E-1375-4C80-8E9D-81748AAB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C2787-1CB0-497E-B1E7-90A7CAF38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E74290-A6C7-48F3-A6B1-69446CDB9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4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07DD46-7EBA-4773-90F7-94347BA97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30C6F2-2DDC-436E-B624-2B8D24F40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2C8922-F181-4605-B955-22613FF31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D39B41-C6BC-4F38-B725-F4900C9E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C6A2E9-FB2F-4CEE-B0F2-1F569FA07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22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5FCBDD-056A-41DB-B325-D298C0030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F721E-F998-4227-AB7C-F7C451366B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D7FD14-1A6E-406C-94EF-F7543E0355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EE2239-868F-48CC-BFB2-52AF4E0A4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06D1BB-0B98-4B02-8573-68FF1C5B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581F06-0C10-4D3D-8221-D8B3D49AA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8K`5VTIYAO_)AHU}EIGJ22V.png">
            <a:extLst>
              <a:ext uri="{FF2B5EF4-FFF2-40B4-BE49-F238E27FC236}">
                <a16:creationId xmlns:a16="http://schemas.microsoft.com/office/drawing/2014/main" id="{A565CE45-19E7-4722-A812-9AC294740E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945083" y="178083"/>
            <a:ext cx="2050604" cy="43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1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52085-D062-4CD1-959F-B3186F301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8B03A3-56D2-4DB6-86D8-EE63F15D7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6FC3B9-0312-4A75-86D7-5DA5BEBC1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0B8A1C-FA2E-4D4C-8418-055F75BA07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7AD075-5FC6-4899-A7A8-445540FB6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D8CC0D-B7BB-42EC-AD0C-924AA709C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3710D8-8009-4247-9FEB-E421F2516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7D70954-445B-4F9D-B48C-526BED16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5698ED-C9D1-4D78-865D-C81D20F336B3}"/>
              </a:ext>
            </a:extLst>
          </p:cNvPr>
          <p:cNvSpPr/>
          <p:nvPr userDrawn="1"/>
        </p:nvSpPr>
        <p:spPr>
          <a:xfrm>
            <a:off x="8801478" y="64501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11" name="图片 10" descr="8K`5VTIYAO_)AHU}EIGJ22V.png">
            <a:extLst>
              <a:ext uri="{FF2B5EF4-FFF2-40B4-BE49-F238E27FC236}">
                <a16:creationId xmlns:a16="http://schemas.microsoft.com/office/drawing/2014/main" id="{3A405598-9C59-46FA-8A33-B3D48515A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945083" y="178083"/>
            <a:ext cx="2050604" cy="43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1B7B2A-FC41-4FB1-A544-AB2BBE2C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228E5E-65AE-4F34-B0B8-DEE527DD7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B3D832-FC7A-46C8-ABBF-5D848A9CC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6C78B8-8FE3-4DC3-A4BF-433328565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8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CDBACCF-E067-4824-8D33-9BACAB84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11EB-EE22-4A29-ACE1-B37D2B8B666D}" type="datetimeFigureOut">
              <a:rPr lang="zh-CN" altLang="en-US" smtClean="0"/>
              <a:pPr/>
              <a:t>2021/12/9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4F5D4F-144A-4535-A844-346A587EC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150A24-81F0-47FA-9ABE-E7FDE9AF0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475C6-AC50-43A7-A36F-F1E13AC0D3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465BF-5EA0-4C63-9DC6-16B34D7D6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9F7A51-CF24-4F0F-BC04-1600C7AA3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1F3C-1943-4ED2-A7CA-3593E87B80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763BBF-441C-4BC8-9785-52C638554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4F7483-5CA4-4DF3-B6FB-64E70CD52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118D00-D4F2-4AA6-B912-F300B077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5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39918-3EE2-4663-8BDA-06CA8DAB1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A26562-5C3E-4549-88AA-45591E8EB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CF4A98-3501-47EE-AA8F-94F860A7C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A7E200-5BC3-4735-A5A5-F06C82AAE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6D29CD-8486-4E16-822E-BFB10DF76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57433D-A6D6-4CBB-A421-842D27DFF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499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EE68F7-3AB6-4F6C-A94C-C4C8C0EED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294EED-A68F-402C-957A-E242DB31E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39F31-BE2B-4906-923F-DFE9C2DCB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1B4585-E419-41E4-9CDF-4099D424E3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293F7F-B7E2-4BED-866A-7328E97D2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79" r:id="rId13"/>
    <p:sldLayoutId id="2147483698" r:id="rId14"/>
    <p:sldLayoutId id="2147483660" r:id="rId15"/>
    <p:sldLayoutId id="214748366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25E0C7-E8A9-4C05-BB29-AAD7F78C890E}"/>
              </a:ext>
            </a:extLst>
          </p:cNvPr>
          <p:cNvGrpSpPr/>
          <p:nvPr/>
        </p:nvGrpSpPr>
        <p:grpSpPr>
          <a:xfrm>
            <a:off x="6019060" y="0"/>
            <a:ext cx="6268896" cy="6858000"/>
            <a:chOff x="6343708" y="0"/>
            <a:chExt cx="5944248" cy="685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D1D96F3-D122-41DA-9CC2-D902F780DAF4}"/>
                </a:ext>
              </a:extLst>
            </p:cNvPr>
            <p:cNvSpPr/>
            <p:nvPr/>
          </p:nvSpPr>
          <p:spPr>
            <a:xfrm>
              <a:off x="6343708" y="0"/>
              <a:ext cx="5944248" cy="6858000"/>
            </a:xfrm>
            <a:prstGeom prst="rect">
              <a:avLst/>
            </a:prstGeom>
            <a:gradFill>
              <a:gsLst>
                <a:gs pos="0">
                  <a:srgbClr val="2869A1"/>
                </a:gs>
                <a:gs pos="33000">
                  <a:srgbClr val="2783AC"/>
                </a:gs>
                <a:gs pos="66000">
                  <a:srgbClr val="249CB5"/>
                </a:gs>
                <a:gs pos="100000">
                  <a:srgbClr val="20ABBE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013677B-3B87-4A31-88D8-0272D5FF75B9}"/>
                </a:ext>
              </a:extLst>
            </p:cNvPr>
            <p:cNvSpPr/>
            <p:nvPr/>
          </p:nvSpPr>
          <p:spPr>
            <a:xfrm>
              <a:off x="6615288" y="324556"/>
              <a:ext cx="5366043" cy="62088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AD58F7B-377D-47C4-B461-13DFEEDBB130}"/>
              </a:ext>
            </a:extLst>
          </p:cNvPr>
          <p:cNvSpPr txBox="1"/>
          <p:nvPr/>
        </p:nvSpPr>
        <p:spPr>
          <a:xfrm>
            <a:off x="7924799" y="764873"/>
            <a:ext cx="4056532" cy="1015663"/>
          </a:xfrm>
          <a:prstGeom prst="rect">
            <a:avLst/>
          </a:prstGeom>
          <a:solidFill>
            <a:srgbClr val="20AABD"/>
          </a:solidFill>
          <a:ln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32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8DD22CA-FB40-4E95-8DCF-D6EC928CD0FB}"/>
              </a:ext>
            </a:extLst>
          </p:cNvPr>
          <p:cNvSpPr/>
          <p:nvPr/>
        </p:nvSpPr>
        <p:spPr>
          <a:xfrm>
            <a:off x="-74208" y="0"/>
            <a:ext cx="6382871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8C1FD86-39BC-46E1-BFD4-C56C3F792826}"/>
              </a:ext>
            </a:extLst>
          </p:cNvPr>
          <p:cNvSpPr/>
          <p:nvPr/>
        </p:nvSpPr>
        <p:spPr>
          <a:xfrm rot="1800000">
            <a:off x="5650387" y="1591335"/>
            <a:ext cx="1927670" cy="6141278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B0B9AB4-B865-4660-B810-0572E84760B4}"/>
              </a:ext>
            </a:extLst>
          </p:cNvPr>
          <p:cNvSpPr/>
          <p:nvPr/>
        </p:nvSpPr>
        <p:spPr>
          <a:xfrm rot="19770493">
            <a:off x="5639979" y="-915587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14B5F34-DFF4-49BE-940B-D9D2BB4851FD}"/>
              </a:ext>
            </a:extLst>
          </p:cNvPr>
          <p:cNvCxnSpPr>
            <a:cxnSpLocks/>
          </p:cNvCxnSpPr>
          <p:nvPr/>
        </p:nvCxnSpPr>
        <p:spPr>
          <a:xfrm>
            <a:off x="633592" y="3399667"/>
            <a:ext cx="494867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DF0810DA-B771-4AB4-A0EB-0AD818DC3763}"/>
              </a:ext>
            </a:extLst>
          </p:cNvPr>
          <p:cNvSpPr txBox="1"/>
          <p:nvPr/>
        </p:nvSpPr>
        <p:spPr>
          <a:xfrm>
            <a:off x="572140" y="2859325"/>
            <a:ext cx="5071576" cy="515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认识主板</a:t>
            </a:r>
          </a:p>
        </p:txBody>
      </p:sp>
      <p:pic>
        <p:nvPicPr>
          <p:cNvPr id="22" name="图片 21" descr="73e5f5811aab5673afcaa99032383457">
            <a:extLst>
              <a:ext uri="{FF2B5EF4-FFF2-40B4-BE49-F238E27FC236}">
                <a16:creationId xmlns:a16="http://schemas.microsoft.com/office/drawing/2014/main" id="{96E4575E-75AA-417E-B988-E40A5C98DF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793" y="2106559"/>
            <a:ext cx="3373021" cy="320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41555"/>
      </p:ext>
    </p:extLst>
  </p:cSld>
  <p:clrMapOvr>
    <a:masterClrMapping/>
  </p:clrMapOvr>
  <p:transition spd="slow" advTm="767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2243050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扩展接口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PCI-E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 Express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）是新一代的总线接口，支持热拔插。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PCI-E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的接口根据总线位宽不同而有所差异，包括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×8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×16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PCI-E×16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为目前最常见的独立显卡插槽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761" y="3249735"/>
            <a:ext cx="4782058" cy="279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8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1754326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CPU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插座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CPU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插座：是安装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，因为生产厂家不同， 所以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的插座也不同，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为触点式，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AMD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为针式。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071" y="2818624"/>
            <a:ext cx="5111586" cy="303353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4234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2123658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内存插槽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内存插槽是主板上提供的用来安装内存条的，通常位于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插座一侧。主板所支持的内存种类和容量可以通过主板插槽判断，目前主流的主板支持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DDR4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内存条。内存插槽通常最少有两个，多的有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个或者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个或者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下图所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804" y="3672496"/>
            <a:ext cx="6205655" cy="211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1504386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硬盘接口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Serial Advanced Technology Attachment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（串行高级技术附件）的简称，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硬盘接口规范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下图所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430" y="2733040"/>
            <a:ext cx="5373318" cy="314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5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1938992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BIOS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BIOS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是基本输入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输出系统，也是计算机开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关机时必须先执行的程序，如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的主要功能是开机检测元件是否正常，对主板、芯片组、显卡及周边硬件做初始化，记录系统处理器、主板等设备的设定值，引导计算机开机载入系统，一旦损坏会导致主板不能使用。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012" y="3262731"/>
            <a:ext cx="6272154" cy="254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4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2123658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CMOS电池</a:t>
            </a:r>
          </a:p>
          <a:p>
            <a:pPr indent="457200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在主板上有一块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电池，它可以给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芯片供电，确保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中的时间可以持续更新，如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图所示。除了维持时间外，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电池还能保存用户已设置的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BIOS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信息等。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86" y="3256992"/>
            <a:ext cx="3612599" cy="260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2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2308324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主板供电接口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主板供电插槽是连接电源为主板供电的主要接口，其可分为两种，一种是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20Pin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电源插槽，另一种为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24Pin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电源插槽，如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图所示。为了满足主板越来越高功率的需求，目前主板几乎都是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24Pin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针脚设计的电源插槽。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902" y="3518248"/>
            <a:ext cx="6404540" cy="249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5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1754326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供电接口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为了给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提供更强更稳定的电压，目前主板上均提供了一个给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单独供电的接口（有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针三种），如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13" y="3071669"/>
            <a:ext cx="3271549" cy="238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7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31520" y="898096"/>
            <a:ext cx="10567139" cy="2308324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10.CPU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风扇供电接口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高速运转中的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会产生大量的热，如果这些热量不能及时散去，将会导致主板的温度过高，烧毁其它元件。因此，必须在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上加装一个风扇来散热，主板上给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风扇供电的插座，如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3551783"/>
            <a:ext cx="3806674" cy="190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8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535063" y="862986"/>
            <a:ext cx="10567139" cy="2862322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主板控制接口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机箱前置面板接口有电源按钮、复位键、电源指示灯、硬盘工作指示灯等，面板的连线与主板对应接口连接后将正常发挥作用。如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图所示，展示了主板的电源开关、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喇叭、电源指示灯、硬盘工作指示灯等线路的连接位置和连接方法。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783" y="4035561"/>
            <a:ext cx="4615844" cy="183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5EB95E4-31F4-4CC1-9E84-7FF90C4283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t="1167" r="36095" b="14783"/>
          <a:stretch/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A0F723E-0201-4AE2-945D-62FFF38C56AB}"/>
              </a:ext>
            </a:extLst>
          </p:cNvPr>
          <p:cNvSpPr/>
          <p:nvPr/>
        </p:nvSpPr>
        <p:spPr>
          <a:xfrm>
            <a:off x="-14288" y="2495550"/>
            <a:ext cx="5157787" cy="2196000"/>
          </a:xfrm>
          <a:prstGeom prst="rect">
            <a:avLst/>
          </a:prstGeom>
          <a:gradFill flip="none" rotWithShape="1">
            <a:gsLst>
              <a:gs pos="0">
                <a:srgbClr val="2869A1"/>
              </a:gs>
              <a:gs pos="33000">
                <a:srgbClr val="2783AC">
                  <a:alpha val="90000"/>
                </a:srgbClr>
              </a:gs>
              <a:gs pos="66000">
                <a:srgbClr val="249CB5">
                  <a:alpha val="80000"/>
                </a:srgbClr>
              </a:gs>
              <a:gs pos="100000">
                <a:srgbClr val="20ABBE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8A0D5F-9430-48AD-9C84-7D106352D2F1}"/>
              </a:ext>
            </a:extLst>
          </p:cNvPr>
          <p:cNvSpPr txBox="1"/>
          <p:nvPr/>
        </p:nvSpPr>
        <p:spPr>
          <a:xfrm>
            <a:off x="1095375" y="2952690"/>
            <a:ext cx="2952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E61A87-B3F1-4176-993B-D67DDC10BC71}"/>
              </a:ext>
            </a:extLst>
          </p:cNvPr>
          <p:cNvSpPr txBox="1"/>
          <p:nvPr/>
        </p:nvSpPr>
        <p:spPr>
          <a:xfrm>
            <a:off x="1095375" y="3675554"/>
            <a:ext cx="2952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DC0B614-288C-445A-A82F-842B1AC7AAD1}"/>
              </a:ext>
            </a:extLst>
          </p:cNvPr>
          <p:cNvGrpSpPr/>
          <p:nvPr/>
        </p:nvGrpSpPr>
        <p:grpSpPr>
          <a:xfrm>
            <a:off x="11610926" y="4719917"/>
            <a:ext cx="303473" cy="1938332"/>
            <a:chOff x="6231110" y="-1505374"/>
            <a:chExt cx="321138" cy="2051160"/>
          </a:xfrm>
        </p:grpSpPr>
        <p:sp>
          <p:nvSpPr>
            <p:cNvPr id="34" name="任意多边形 36">
              <a:extLst>
                <a:ext uri="{FF2B5EF4-FFF2-40B4-BE49-F238E27FC236}">
                  <a16:creationId xmlns:a16="http://schemas.microsoft.com/office/drawing/2014/main" id="{3F49CE23-BB4B-49C0-91E8-7B11D98F9E37}"/>
                </a:ext>
              </a:extLst>
            </p:cNvPr>
            <p:cNvSpPr/>
            <p:nvPr/>
          </p:nvSpPr>
          <p:spPr>
            <a:xfrm>
              <a:off x="6231110" y="43467"/>
              <a:ext cx="321138" cy="502319"/>
            </a:xfrm>
            <a:custGeom>
              <a:avLst/>
              <a:gdLst>
                <a:gd name="connsiteX0" fmla="*/ 143434 w 321138"/>
                <a:gd name="connsiteY0" fmla="*/ 0 h 502319"/>
                <a:gd name="connsiteX1" fmla="*/ 149253 w 321138"/>
                <a:gd name="connsiteY1" fmla="*/ 39314 h 502319"/>
                <a:gd name="connsiteX2" fmla="*/ 112925 w 321138"/>
                <a:gd name="connsiteY2" fmla="*/ 46648 h 502319"/>
                <a:gd name="connsiteX3" fmla="*/ 38168 w 321138"/>
                <a:gd name="connsiteY3" fmla="*/ 159429 h 502319"/>
                <a:gd name="connsiteX4" fmla="*/ 38168 w 321138"/>
                <a:gd name="connsiteY4" fmla="*/ 339429 h 502319"/>
                <a:gd name="connsiteX5" fmla="*/ 160568 w 321138"/>
                <a:gd name="connsiteY5" fmla="*/ 461829 h 502319"/>
                <a:gd name="connsiteX6" fmla="*/ 282968 w 321138"/>
                <a:gd name="connsiteY6" fmla="*/ 339429 h 502319"/>
                <a:gd name="connsiteX7" fmla="*/ 282968 w 321138"/>
                <a:gd name="connsiteY7" fmla="*/ 159429 h 502319"/>
                <a:gd name="connsiteX8" fmla="*/ 208212 w 321138"/>
                <a:gd name="connsiteY8" fmla="*/ 46648 h 502319"/>
                <a:gd name="connsiteX9" fmla="*/ 171886 w 321138"/>
                <a:gd name="connsiteY9" fmla="*/ 39314 h 502319"/>
                <a:gd name="connsiteX10" fmla="*/ 177705 w 321138"/>
                <a:gd name="connsiteY10" fmla="*/ 0 h 502319"/>
                <a:gd name="connsiteX11" fmla="*/ 223070 w 321138"/>
                <a:gd name="connsiteY11" fmla="*/ 9158 h 502319"/>
                <a:gd name="connsiteX12" fmla="*/ 321138 w 321138"/>
                <a:gd name="connsiteY12" fmla="*/ 157109 h 502319"/>
                <a:gd name="connsiteX13" fmla="*/ 321137 w 321138"/>
                <a:gd name="connsiteY13" fmla="*/ 341750 h 502319"/>
                <a:gd name="connsiteX14" fmla="*/ 160568 w 321138"/>
                <a:gd name="connsiteY14" fmla="*/ 502319 h 502319"/>
                <a:gd name="connsiteX15" fmla="*/ 160569 w 321138"/>
                <a:gd name="connsiteY15" fmla="*/ 502318 h 502319"/>
                <a:gd name="connsiteX16" fmla="*/ 0 w 321138"/>
                <a:gd name="connsiteY16" fmla="*/ 341749 h 502319"/>
                <a:gd name="connsiteX17" fmla="*/ 0 w 321138"/>
                <a:gd name="connsiteY17" fmla="*/ 157109 h 502319"/>
                <a:gd name="connsiteX18" fmla="*/ 98068 w 321138"/>
                <a:gd name="connsiteY18" fmla="*/ 9158 h 5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1138" h="502319">
                  <a:moveTo>
                    <a:pt x="143434" y="0"/>
                  </a:moveTo>
                  <a:lnTo>
                    <a:pt x="149253" y="39314"/>
                  </a:lnTo>
                  <a:lnTo>
                    <a:pt x="112925" y="46648"/>
                  </a:lnTo>
                  <a:cubicBezTo>
                    <a:pt x="68993" y="65229"/>
                    <a:pt x="38168" y="108729"/>
                    <a:pt x="38168" y="159429"/>
                  </a:cubicBezTo>
                  <a:lnTo>
                    <a:pt x="38168" y="339429"/>
                  </a:lnTo>
                  <a:cubicBezTo>
                    <a:pt x="38168" y="407029"/>
                    <a:pt x="92968" y="461829"/>
                    <a:pt x="160568" y="461829"/>
                  </a:cubicBezTo>
                  <a:cubicBezTo>
                    <a:pt x="228168" y="461829"/>
                    <a:pt x="282968" y="407029"/>
                    <a:pt x="282968" y="339429"/>
                  </a:cubicBezTo>
                  <a:lnTo>
                    <a:pt x="282968" y="159429"/>
                  </a:lnTo>
                  <a:cubicBezTo>
                    <a:pt x="282968" y="108729"/>
                    <a:pt x="252143" y="65229"/>
                    <a:pt x="208212" y="46648"/>
                  </a:cubicBezTo>
                  <a:lnTo>
                    <a:pt x="171886" y="39314"/>
                  </a:lnTo>
                  <a:lnTo>
                    <a:pt x="177705" y="0"/>
                  </a:lnTo>
                  <a:lnTo>
                    <a:pt x="223070" y="9158"/>
                  </a:lnTo>
                  <a:cubicBezTo>
                    <a:pt x="280701" y="33534"/>
                    <a:pt x="321138" y="90599"/>
                    <a:pt x="321138" y="157109"/>
                  </a:cubicBezTo>
                  <a:cubicBezTo>
                    <a:pt x="321138" y="218656"/>
                    <a:pt x="321137" y="280203"/>
                    <a:pt x="321137" y="341750"/>
                  </a:cubicBezTo>
                  <a:cubicBezTo>
                    <a:pt x="321137" y="430430"/>
                    <a:pt x="249248" y="502319"/>
                    <a:pt x="160568" y="502319"/>
                  </a:cubicBezTo>
                  <a:lnTo>
                    <a:pt x="160569" y="502318"/>
                  </a:lnTo>
                  <a:cubicBezTo>
                    <a:pt x="71889" y="502318"/>
                    <a:pt x="0" y="430429"/>
                    <a:pt x="0" y="341749"/>
                  </a:cubicBezTo>
                  <a:lnTo>
                    <a:pt x="0" y="157109"/>
                  </a:lnTo>
                  <a:cubicBezTo>
                    <a:pt x="0" y="90599"/>
                    <a:pt x="40438" y="33534"/>
                    <a:pt x="98068" y="9158"/>
                  </a:cubicBezTo>
                  <a:close/>
                </a:path>
              </a:pathLst>
            </a:cu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圆角矩形 37">
              <a:extLst>
                <a:ext uri="{FF2B5EF4-FFF2-40B4-BE49-F238E27FC236}">
                  <a16:creationId xmlns:a16="http://schemas.microsoft.com/office/drawing/2014/main" id="{8F0BEEF1-97BE-45A4-9F2A-158FFCF4C365}"/>
                </a:ext>
              </a:extLst>
            </p:cNvPr>
            <p:cNvSpPr/>
            <p:nvPr/>
          </p:nvSpPr>
          <p:spPr>
            <a:xfrm flipH="1">
              <a:off x="6377279" y="80802"/>
              <a:ext cx="28800" cy="180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圆角矩形 38">
              <a:extLst>
                <a:ext uri="{FF2B5EF4-FFF2-40B4-BE49-F238E27FC236}">
                  <a16:creationId xmlns:a16="http://schemas.microsoft.com/office/drawing/2014/main" id="{50FAC168-15E7-4816-9408-779264BA58FE}"/>
                </a:ext>
              </a:extLst>
            </p:cNvPr>
            <p:cNvSpPr/>
            <p:nvPr/>
          </p:nvSpPr>
          <p:spPr>
            <a:xfrm flipH="1">
              <a:off x="6377279" y="-1505374"/>
              <a:ext cx="28800" cy="1476000"/>
            </a:xfrm>
            <a:prstGeom prst="roundRect">
              <a:avLst>
                <a:gd name="adj" fmla="val 5000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226ABE-6ADF-415E-AE1A-7EF7DCD735A7}"/>
              </a:ext>
            </a:extLst>
          </p:cNvPr>
          <p:cNvGrpSpPr/>
          <p:nvPr/>
        </p:nvGrpSpPr>
        <p:grpSpPr>
          <a:xfrm>
            <a:off x="5722954" y="871446"/>
            <a:ext cx="719303" cy="612920"/>
            <a:chOff x="5722954" y="871446"/>
            <a:chExt cx="719303" cy="612920"/>
          </a:xfrm>
        </p:grpSpPr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6B6B3DE5-9632-4B23-B87B-FBE60C2C0413}"/>
                </a:ext>
              </a:extLst>
            </p:cNvPr>
            <p:cNvSpPr/>
            <p:nvPr/>
          </p:nvSpPr>
          <p:spPr>
            <a:xfrm>
              <a:off x="5722954" y="871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2" name="文本框 9">
              <a:extLst>
                <a:ext uri="{FF2B5EF4-FFF2-40B4-BE49-F238E27FC236}">
                  <a16:creationId xmlns:a16="http://schemas.microsoft.com/office/drawing/2014/main" id="{EA6475C9-1FF5-46BD-A0AA-AEB250790937}"/>
                </a:ext>
              </a:extLst>
            </p:cNvPr>
            <p:cNvSpPr txBox="1"/>
            <p:nvPr/>
          </p:nvSpPr>
          <p:spPr>
            <a:xfrm>
              <a:off x="5762766" y="9186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43A66F-4A01-4BF6-BEC8-092C0DCD1A0E}"/>
              </a:ext>
            </a:extLst>
          </p:cNvPr>
          <p:cNvGrpSpPr/>
          <p:nvPr/>
        </p:nvGrpSpPr>
        <p:grpSpPr>
          <a:xfrm>
            <a:off x="5722954" y="1739347"/>
            <a:ext cx="719303" cy="612919"/>
            <a:chOff x="5722954" y="1796975"/>
            <a:chExt cx="719303" cy="612919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07D853AE-859D-4653-9DF3-C6E4F6B08087}"/>
                </a:ext>
              </a:extLst>
            </p:cNvPr>
            <p:cNvSpPr/>
            <p:nvPr/>
          </p:nvSpPr>
          <p:spPr>
            <a:xfrm>
              <a:off x="5722954" y="1796975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5" name="文本框 10">
              <a:extLst>
                <a:ext uri="{FF2B5EF4-FFF2-40B4-BE49-F238E27FC236}">
                  <a16:creationId xmlns:a16="http://schemas.microsoft.com/office/drawing/2014/main" id="{86E67454-1DDB-4A1C-BE66-168C65CCF250}"/>
                </a:ext>
              </a:extLst>
            </p:cNvPr>
            <p:cNvSpPr txBox="1"/>
            <p:nvPr/>
          </p:nvSpPr>
          <p:spPr>
            <a:xfrm>
              <a:off x="5762766" y="182476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A20F711-19B1-4D69-8668-8009AF5E4E35}"/>
              </a:ext>
            </a:extLst>
          </p:cNvPr>
          <p:cNvGrpSpPr/>
          <p:nvPr/>
        </p:nvGrpSpPr>
        <p:grpSpPr>
          <a:xfrm>
            <a:off x="5722954" y="2607247"/>
            <a:ext cx="719303" cy="612920"/>
            <a:chOff x="5722954" y="2602808"/>
            <a:chExt cx="719303" cy="612920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348FDADF-941B-4391-AB4F-CBA308715211}"/>
                </a:ext>
              </a:extLst>
            </p:cNvPr>
            <p:cNvSpPr/>
            <p:nvPr/>
          </p:nvSpPr>
          <p:spPr>
            <a:xfrm>
              <a:off x="5722954" y="2602808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78" name="文本框 11">
              <a:extLst>
                <a:ext uri="{FF2B5EF4-FFF2-40B4-BE49-F238E27FC236}">
                  <a16:creationId xmlns:a16="http://schemas.microsoft.com/office/drawing/2014/main" id="{ED88EB52-1291-4E38-BBCA-B4C6A3834BB8}"/>
                </a:ext>
              </a:extLst>
            </p:cNvPr>
            <p:cNvSpPr txBox="1"/>
            <p:nvPr/>
          </p:nvSpPr>
          <p:spPr>
            <a:xfrm>
              <a:off x="5762766" y="2641375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4FBBF9FF-0D62-4D68-9B5B-E21C7BD81616}"/>
              </a:ext>
            </a:extLst>
          </p:cNvPr>
          <p:cNvSpPr/>
          <p:nvPr/>
        </p:nvSpPr>
        <p:spPr>
          <a:xfrm>
            <a:off x="6638171" y="930088"/>
            <a:ext cx="4633766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主板的定义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395A72B-FB2A-4AA5-8A8D-23CE928ED85D}"/>
              </a:ext>
            </a:extLst>
          </p:cNvPr>
          <p:cNvSpPr/>
          <p:nvPr/>
        </p:nvSpPr>
        <p:spPr>
          <a:xfrm>
            <a:off x="6638171" y="1802977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主板的分类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C713B545-2DB1-4C0E-9E15-A66CF2A8BD46}"/>
              </a:ext>
            </a:extLst>
          </p:cNvPr>
          <p:cNvSpPr/>
          <p:nvPr/>
        </p:nvSpPr>
        <p:spPr>
          <a:xfrm>
            <a:off x="6638172" y="2675866"/>
            <a:ext cx="4633763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主板组成部件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AE6EF7-C79F-4A28-AE4E-0E1DF188A0BB}"/>
              </a:ext>
            </a:extLst>
          </p:cNvPr>
          <p:cNvGrpSpPr/>
          <p:nvPr/>
        </p:nvGrpSpPr>
        <p:grpSpPr>
          <a:xfrm>
            <a:off x="5722954" y="4343049"/>
            <a:ext cx="719303" cy="612919"/>
            <a:chOff x="5722954" y="4303733"/>
            <a:chExt cx="719303" cy="612919"/>
          </a:xfrm>
        </p:grpSpPr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90438BDA-BBC3-4F7C-8B83-42C4C1016530}"/>
                </a:ext>
              </a:extLst>
            </p:cNvPr>
            <p:cNvSpPr/>
            <p:nvPr/>
          </p:nvSpPr>
          <p:spPr>
            <a:xfrm>
              <a:off x="5722954" y="4303733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0" name="文本框 12">
              <a:extLst>
                <a:ext uri="{FF2B5EF4-FFF2-40B4-BE49-F238E27FC236}">
                  <a16:creationId xmlns:a16="http://schemas.microsoft.com/office/drawing/2014/main" id="{3207BECC-8113-44E5-B83B-C26F02D123A8}"/>
                </a:ext>
              </a:extLst>
            </p:cNvPr>
            <p:cNvSpPr txBox="1"/>
            <p:nvPr/>
          </p:nvSpPr>
          <p:spPr>
            <a:xfrm>
              <a:off x="5762766" y="4326228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4883540A-6F67-41F3-B7B8-EA1592B5E36E}"/>
              </a:ext>
            </a:extLst>
          </p:cNvPr>
          <p:cNvSpPr/>
          <p:nvPr/>
        </p:nvSpPr>
        <p:spPr>
          <a:xfrm>
            <a:off x="6638171" y="4421644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安装主板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942F8D-1E38-4143-9FB1-202D46F33483}"/>
              </a:ext>
            </a:extLst>
          </p:cNvPr>
          <p:cNvGrpSpPr/>
          <p:nvPr/>
        </p:nvGrpSpPr>
        <p:grpSpPr>
          <a:xfrm>
            <a:off x="5722954" y="5210950"/>
            <a:ext cx="719303" cy="612919"/>
            <a:chOff x="5722954" y="5235889"/>
            <a:chExt cx="719303" cy="612919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1AB83BE6-B878-42E8-9CB7-1066899AC79A}"/>
                </a:ext>
              </a:extLst>
            </p:cNvPr>
            <p:cNvSpPr/>
            <p:nvPr/>
          </p:nvSpPr>
          <p:spPr>
            <a:xfrm>
              <a:off x="5722954" y="5235889"/>
              <a:ext cx="719303" cy="612919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6" name="文本框 12">
              <a:extLst>
                <a:ext uri="{FF2B5EF4-FFF2-40B4-BE49-F238E27FC236}">
                  <a16:creationId xmlns:a16="http://schemas.microsoft.com/office/drawing/2014/main" id="{84B733C7-E6CA-4885-B298-684DFA01D28D}"/>
                </a:ext>
              </a:extLst>
            </p:cNvPr>
            <p:cNvSpPr txBox="1"/>
            <p:nvPr/>
          </p:nvSpPr>
          <p:spPr>
            <a:xfrm>
              <a:off x="5762766" y="5258384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C402EC73-10A7-4098-ACCB-CEFBAB623B3C}"/>
              </a:ext>
            </a:extLst>
          </p:cNvPr>
          <p:cNvSpPr/>
          <p:nvPr/>
        </p:nvSpPr>
        <p:spPr>
          <a:xfrm>
            <a:off x="6638171" y="5294535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A49138-2F76-41EF-AA80-85390C19EA63}"/>
              </a:ext>
            </a:extLst>
          </p:cNvPr>
          <p:cNvGrpSpPr/>
          <p:nvPr/>
        </p:nvGrpSpPr>
        <p:grpSpPr>
          <a:xfrm>
            <a:off x="5722954" y="3475148"/>
            <a:ext cx="719303" cy="612920"/>
            <a:chOff x="5722954" y="3466446"/>
            <a:chExt cx="719303" cy="612920"/>
          </a:xfrm>
        </p:grpSpPr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5A5B2FAF-BCAC-4BD1-B413-129506F22B6B}"/>
                </a:ext>
              </a:extLst>
            </p:cNvPr>
            <p:cNvSpPr/>
            <p:nvPr/>
          </p:nvSpPr>
          <p:spPr>
            <a:xfrm>
              <a:off x="5722954" y="3466446"/>
              <a:ext cx="719303" cy="612920"/>
            </a:xfrm>
            <a:prstGeom prst="parallelogram">
              <a:avLst>
                <a:gd name="adj" fmla="val 0"/>
              </a:avLst>
            </a:prstGeom>
            <a:solidFill>
              <a:srgbClr val="296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102" name="文本框 11">
              <a:extLst>
                <a:ext uri="{FF2B5EF4-FFF2-40B4-BE49-F238E27FC236}">
                  <a16:creationId xmlns:a16="http://schemas.microsoft.com/office/drawing/2014/main" id="{770692A6-CA8C-4F13-BCFD-12669010E952}"/>
                </a:ext>
              </a:extLst>
            </p:cNvPr>
            <p:cNvSpPr txBox="1"/>
            <p:nvPr/>
          </p:nvSpPr>
          <p:spPr>
            <a:xfrm>
              <a:off x="5762766" y="3505013"/>
              <a:ext cx="64683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5344AB41-1520-4836-96F2-49DDE74A6879}"/>
              </a:ext>
            </a:extLst>
          </p:cNvPr>
          <p:cNvSpPr/>
          <p:nvPr/>
        </p:nvSpPr>
        <p:spPr>
          <a:xfrm>
            <a:off x="6638173" y="3548755"/>
            <a:ext cx="4633761" cy="461665"/>
          </a:xfrm>
          <a:prstGeom prst="rect">
            <a:avLst/>
          </a:prstGeom>
          <a:solidFill>
            <a:srgbClr val="296EA3"/>
          </a:solidFill>
          <a:ln w="15875"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主板安装前的准备</a:t>
            </a:r>
          </a:p>
        </p:txBody>
      </p:sp>
    </p:spTree>
    <p:extLst>
      <p:ext uri="{BB962C8B-B14F-4D97-AF65-F5344CB8AC3E}">
        <p14:creationId xmlns:p14="http://schemas.microsoft.com/office/powerpoint/2010/main" val="28734824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3" grpId="0" animBg="1"/>
      <p:bldP spid="86" grpId="0" animBg="1"/>
      <p:bldP spid="92" grpId="0" animBg="1"/>
      <p:bldP spid="98" grpId="0" animBg="1"/>
      <p:bldP spid="1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535063" y="862986"/>
            <a:ext cx="10567139" cy="2677656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前置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</a:t>
            </a:r>
          </a:p>
          <a:p>
            <a:pPr indent="457200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前置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接口是通过机箱面板上的延长线插到主板的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插针上，目前主板采用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图所示。延长线一般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40~50cm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接口的规范额定电压是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+5V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、额定电流是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500mA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，由于延长线有电阻，所以前置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接口的电流往往达不到额定值，延长线质量越差，这种情况越明显。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658" y="4012555"/>
            <a:ext cx="3330710" cy="16317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7" y="3837989"/>
            <a:ext cx="2212917" cy="194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560001" y="1062491"/>
            <a:ext cx="10567139" cy="1504386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前置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音频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</a:t>
            </a:r>
          </a:p>
          <a:p>
            <a:pPr indent="457200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前置音频接口跟前置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接口一样，也是通过机箱面板上的延长线插到主板上的音频插针上，前置音频接口标准的为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70" y="3129003"/>
            <a:ext cx="40386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3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5671" y="1311802"/>
            <a:ext cx="14606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04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主板安装前的准备</a:t>
            </a:r>
          </a:p>
        </p:txBody>
      </p:sp>
    </p:spTree>
    <p:extLst>
      <p:ext uri="{BB962C8B-B14F-4D97-AF65-F5344CB8AC3E}">
        <p14:creationId xmlns:p14="http://schemas.microsoft.com/office/powerpoint/2010/main" val="417691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739833" y="965674"/>
            <a:ext cx="10665229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安装主板，需要准备螺丝刀、尖嘴钳、防静电手套、铜柱、螺丝等。螺丝刀最好选头部带有磁性的，这样比较方便安装。计算机中大部分部件都需用螺丝刀固定，个别不易插拔的设备可用尖嘴钳进行固定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4-18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主板安装前的准备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296" y="3028286"/>
            <a:ext cx="4177952" cy="269087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2535383" y="3499658"/>
            <a:ext cx="1105592" cy="656706"/>
          </a:xfrm>
          <a:prstGeom prst="wedgeRoundRectCallout">
            <a:avLst>
              <a:gd name="adj1" fmla="val 93453"/>
              <a:gd name="adj2" fmla="val -15981"/>
              <a:gd name="adj3" fmla="val 16667"/>
            </a:avLst>
          </a:prstGeom>
          <a:solidFill>
            <a:srgbClr val="D65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螺丝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2644054" y="5062450"/>
            <a:ext cx="1105592" cy="656706"/>
          </a:xfrm>
          <a:prstGeom prst="wedgeRoundRectCallout">
            <a:avLst>
              <a:gd name="adj1" fmla="val 93453"/>
              <a:gd name="adj2" fmla="val -15981"/>
              <a:gd name="adj3" fmla="val 16667"/>
            </a:avLst>
          </a:prstGeom>
          <a:solidFill>
            <a:srgbClr val="D65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螺丝刀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4898680" y="5525193"/>
            <a:ext cx="1105592" cy="656706"/>
          </a:xfrm>
          <a:prstGeom prst="wedgeRoundRectCallout">
            <a:avLst>
              <a:gd name="adj1" fmla="val 59619"/>
              <a:gd name="adj2" fmla="val -79272"/>
              <a:gd name="adj3" fmla="val 16667"/>
            </a:avLst>
          </a:prstGeom>
          <a:solidFill>
            <a:srgbClr val="D65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尖嘴钳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8202310" y="5219007"/>
            <a:ext cx="1105592" cy="656706"/>
          </a:xfrm>
          <a:prstGeom prst="wedgeRoundRectCallout">
            <a:avLst>
              <a:gd name="adj1" fmla="val -83238"/>
              <a:gd name="adj2" fmla="val -45094"/>
              <a:gd name="adj3" fmla="val 16667"/>
            </a:avLst>
          </a:prstGeom>
          <a:solidFill>
            <a:srgbClr val="D65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手套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8258898" y="3627295"/>
            <a:ext cx="1105592" cy="656706"/>
          </a:xfrm>
          <a:prstGeom prst="wedgeRoundRectCallout">
            <a:avLst>
              <a:gd name="adj1" fmla="val -79479"/>
              <a:gd name="adj2" fmla="val -41296"/>
              <a:gd name="adj3" fmla="val 16667"/>
            </a:avLst>
          </a:prstGeom>
          <a:solidFill>
            <a:srgbClr val="D65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铜柱</a:t>
            </a:r>
          </a:p>
        </p:txBody>
      </p:sp>
    </p:spTree>
    <p:extLst>
      <p:ext uri="{BB962C8B-B14F-4D97-AF65-F5344CB8AC3E}">
        <p14:creationId xmlns:p14="http://schemas.microsoft.com/office/powerpoint/2010/main" val="4164385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3229" y="1311802"/>
            <a:ext cx="15055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05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600391" y="288146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安装主板</a:t>
            </a:r>
          </a:p>
        </p:txBody>
      </p:sp>
    </p:spTree>
    <p:extLst>
      <p:ext uri="{BB962C8B-B14F-4D97-AF65-F5344CB8AC3E}">
        <p14:creationId xmlns:p14="http://schemas.microsoft.com/office/powerpoint/2010/main" val="5102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806332" y="832671"/>
            <a:ext cx="10299469" cy="1689052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：安装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背板，如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图所示。由于机箱自带的背板与主板的外设接口有所差异，所以请安装主板内自带的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背板。在机箱内部固定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背板的一端，然后由内向外施力，使背板与机箱插槽完全吻合。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安装主板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716" y="2801661"/>
            <a:ext cx="6164147" cy="311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59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648394" y="899173"/>
            <a:ext cx="10831484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主板是通过在机箱中的铜柱或其他部件架空安装在机箱的底板上，在安装主板前要将这些铜柱安装在机箱底板上，如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安装主板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882044" y="2577147"/>
            <a:ext cx="3896099" cy="260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86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648394" y="899173"/>
            <a:ext cx="10831484" cy="1200329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将主板放入机箱时应注意主板悬空在机箱安装的铜柱上，铜柱是为了保持主板与机箱外壳之间有一定距离，使主板针脚之间不会短路，如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安装主板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967" y="2571027"/>
            <a:ext cx="4728123" cy="310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48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648394" y="899173"/>
            <a:ext cx="10831484" cy="581057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调整主板位置，使主板所有外部接口插入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挡板中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安装主板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709" y="2062682"/>
            <a:ext cx="8233161" cy="340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45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0" name="矩形 48"/>
          <p:cNvSpPr>
            <a:spLocks noChangeArrowheads="1"/>
          </p:cNvSpPr>
          <p:nvPr/>
        </p:nvSpPr>
        <p:spPr bwMode="auto">
          <a:xfrm>
            <a:off x="648394" y="899173"/>
            <a:ext cx="10831484" cy="646331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：用螺丝固定好主板，避免主板产生松动，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400FA2-CD28-4509-B35C-2860ABABF3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安装主板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028F8C-748B-41E8-9976-3EC46F40D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2337" y="1751475"/>
            <a:ext cx="4710588" cy="402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310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438609" y="1311802"/>
            <a:ext cx="1314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01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主板的定义</a:t>
            </a:r>
          </a:p>
        </p:txBody>
      </p:sp>
    </p:spTree>
    <p:extLst>
      <p:ext uri="{BB962C8B-B14F-4D97-AF65-F5344CB8AC3E}">
        <p14:creationId xmlns:p14="http://schemas.microsoft.com/office/powerpoint/2010/main" val="20149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0023" y="1311802"/>
            <a:ext cx="1511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06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 结</a:t>
            </a:r>
          </a:p>
        </p:txBody>
      </p:sp>
    </p:spTree>
    <p:extLst>
      <p:ext uri="{BB962C8B-B14F-4D97-AF65-F5344CB8AC3E}">
        <p14:creationId xmlns:p14="http://schemas.microsoft.com/office/powerpoint/2010/main" val="410030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8">
            <a:extLst>
              <a:ext uri="{FF2B5EF4-FFF2-40B4-BE49-F238E27FC236}">
                <a16:creationId xmlns:a16="http://schemas.microsoft.com/office/drawing/2014/main" id="{C6BDA687-FA3D-41A4-B43E-30206D51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472" y="1324949"/>
            <a:ext cx="2225233" cy="43088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认识主板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203928-086E-439D-8506-FD197D711008}"/>
              </a:ext>
            </a:extLst>
          </p:cNvPr>
          <p:cNvSpPr/>
          <p:nvPr/>
        </p:nvSpPr>
        <p:spPr>
          <a:xfrm>
            <a:off x="387472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什么是主板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658D96-064B-4C9A-B352-A4AF1CB57590}"/>
              </a:ext>
            </a:extLst>
          </p:cNvPr>
          <p:cNvSpPr/>
          <p:nvPr/>
        </p:nvSpPr>
        <p:spPr>
          <a:xfrm>
            <a:off x="3509585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主板的分类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669820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认识主板组装</a:t>
            </a:r>
            <a:endParaRPr lang="en-US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部件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BC5DB60-B5CE-451F-99B9-D9EF3E3D93D9}"/>
              </a:ext>
            </a:extLst>
          </p:cNvPr>
          <p:cNvSpPr/>
          <p:nvPr/>
        </p:nvSpPr>
        <p:spPr>
          <a:xfrm>
            <a:off x="2722118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5883576" y="2946035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9059184-2341-4A8B-99D4-2B970A7CCA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A28E4D3-FCEE-4675-B0E4-FF3FDBCA5C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10" name="箭头: 右 8">
            <a:extLst>
              <a:ext uri="{FF2B5EF4-FFF2-40B4-BE49-F238E27FC236}">
                <a16:creationId xmlns:a16="http://schemas.microsoft.com/office/drawing/2014/main" id="{D8945CD6-D8E8-4698-91CF-66AF7ED2BC16}"/>
              </a:ext>
            </a:extLst>
          </p:cNvPr>
          <p:cNvSpPr/>
          <p:nvPr/>
        </p:nvSpPr>
        <p:spPr>
          <a:xfrm>
            <a:off x="9047329" y="2904213"/>
            <a:ext cx="690734" cy="328921"/>
          </a:xfrm>
          <a:prstGeom prst="rightArrow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2AFA51-A010-45C3-A74B-6E445775F413}"/>
              </a:ext>
            </a:extLst>
          </p:cNvPr>
          <p:cNvSpPr/>
          <p:nvPr/>
        </p:nvSpPr>
        <p:spPr>
          <a:xfrm>
            <a:off x="9738063" y="2554619"/>
            <a:ext cx="2225233" cy="1111752"/>
          </a:xfrm>
          <a:prstGeom prst="rect">
            <a:avLst/>
          </a:prstGeom>
          <a:solidFill>
            <a:srgbClr val="296E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主板安装</a:t>
            </a:r>
          </a:p>
        </p:txBody>
      </p:sp>
    </p:spTree>
    <p:extLst>
      <p:ext uri="{BB962C8B-B14F-4D97-AF65-F5344CB8AC3E}">
        <p14:creationId xmlns:p14="http://schemas.microsoft.com/office/powerpoint/2010/main" val="1680856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7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0AAE4553-F05A-4E67-BD08-5E218754D683}"/>
              </a:ext>
            </a:extLst>
          </p:cNvPr>
          <p:cNvSpPr/>
          <p:nvPr/>
        </p:nvSpPr>
        <p:spPr>
          <a:xfrm flipH="1">
            <a:off x="6441624" y="-4360"/>
            <a:ext cx="5750375" cy="6858000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FAAAF49-804D-447A-A700-A6BA5BAF42FF}"/>
              </a:ext>
            </a:extLst>
          </p:cNvPr>
          <p:cNvSpPr/>
          <p:nvPr/>
        </p:nvSpPr>
        <p:spPr>
          <a:xfrm rot="19800000" flipH="1">
            <a:off x="5340301" y="1565045"/>
            <a:ext cx="1927670" cy="6188100"/>
          </a:xfrm>
          <a:custGeom>
            <a:avLst/>
            <a:gdLst>
              <a:gd name="connsiteX0" fmla="*/ 0 w 1927670"/>
              <a:gd name="connsiteY0" fmla="*/ 0 h 6188100"/>
              <a:gd name="connsiteX1" fmla="*/ 1925077 w 1927670"/>
              <a:gd name="connsiteY1" fmla="*/ 1089521 h 6188100"/>
              <a:gd name="connsiteX2" fmla="*/ 1925077 w 1927670"/>
              <a:gd name="connsiteY2" fmla="*/ 3430821 h 6188100"/>
              <a:gd name="connsiteX3" fmla="*/ 1927670 w 1927670"/>
              <a:gd name="connsiteY3" fmla="*/ 3429324 h 6188100"/>
              <a:gd name="connsiteX4" fmla="*/ 1927670 w 1927670"/>
              <a:gd name="connsiteY4" fmla="*/ 5076656 h 6188100"/>
              <a:gd name="connsiteX5" fmla="*/ 2593 w 1927670"/>
              <a:gd name="connsiteY5" fmla="*/ 6188100 h 6188100"/>
              <a:gd name="connsiteX6" fmla="*/ 2593 w 1927670"/>
              <a:gd name="connsiteY6" fmla="*/ 6176626 h 6188100"/>
              <a:gd name="connsiteX7" fmla="*/ 0 w 1927670"/>
              <a:gd name="connsiteY7" fmla="*/ 6176626 h 61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7670" h="6188100">
                <a:moveTo>
                  <a:pt x="0" y="0"/>
                </a:moveTo>
                <a:lnTo>
                  <a:pt x="1925077" y="1089521"/>
                </a:lnTo>
                <a:lnTo>
                  <a:pt x="1925077" y="3430821"/>
                </a:lnTo>
                <a:lnTo>
                  <a:pt x="1927670" y="3429324"/>
                </a:lnTo>
                <a:lnTo>
                  <a:pt x="1927670" y="5076656"/>
                </a:lnTo>
                <a:lnTo>
                  <a:pt x="2593" y="6188100"/>
                </a:lnTo>
                <a:lnTo>
                  <a:pt x="2593" y="6176626"/>
                </a:lnTo>
                <a:lnTo>
                  <a:pt x="0" y="6176626"/>
                </a:lnTo>
                <a:close/>
              </a:path>
            </a:pathLst>
          </a:custGeom>
          <a:gradFill flip="none" rotWithShape="1"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7C8AC69-9906-48C8-B668-6BC9330A17AD}"/>
              </a:ext>
            </a:extLst>
          </p:cNvPr>
          <p:cNvSpPr/>
          <p:nvPr/>
        </p:nvSpPr>
        <p:spPr>
          <a:xfrm rot="1829507" flipH="1">
            <a:off x="5335184" y="-941655"/>
            <a:ext cx="1925077" cy="6177680"/>
          </a:xfrm>
          <a:custGeom>
            <a:avLst/>
            <a:gdLst>
              <a:gd name="connsiteX0" fmla="*/ 0 w 1925077"/>
              <a:gd name="connsiteY0" fmla="*/ 0 h 6177680"/>
              <a:gd name="connsiteX1" fmla="*/ 1925077 w 1925077"/>
              <a:gd name="connsiteY1" fmla="*/ 1133585 h 6177680"/>
              <a:gd name="connsiteX2" fmla="*/ 1925077 w 1925077"/>
              <a:gd name="connsiteY2" fmla="*/ 5088169 h 6177680"/>
              <a:gd name="connsiteX3" fmla="*/ 0 w 1925077"/>
              <a:gd name="connsiteY3" fmla="*/ 6177680 h 617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5077" h="6177680">
                <a:moveTo>
                  <a:pt x="0" y="0"/>
                </a:moveTo>
                <a:lnTo>
                  <a:pt x="1925077" y="1133585"/>
                </a:lnTo>
                <a:lnTo>
                  <a:pt x="1925077" y="5088169"/>
                </a:lnTo>
                <a:lnTo>
                  <a:pt x="0" y="6177680"/>
                </a:lnTo>
                <a:close/>
              </a:path>
            </a:pathLst>
          </a:custGeom>
          <a:gradFill>
            <a:gsLst>
              <a:gs pos="0">
                <a:srgbClr val="2869A1"/>
              </a:gs>
              <a:gs pos="33000">
                <a:srgbClr val="2783AC"/>
              </a:gs>
              <a:gs pos="66000">
                <a:srgbClr val="249CB5"/>
              </a:gs>
              <a:gs pos="100000">
                <a:srgbClr val="20AB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3A57610-60B3-4DA2-B140-84E04DEC1648}"/>
              </a:ext>
            </a:extLst>
          </p:cNvPr>
          <p:cNvSpPr txBox="1"/>
          <p:nvPr/>
        </p:nvSpPr>
        <p:spPr>
          <a:xfrm flipH="1">
            <a:off x="6954054" y="2712841"/>
            <a:ext cx="5094590" cy="138499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计算机组装与维护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（第二版）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C5E56A-E502-4049-B448-0E8405DEF13C}"/>
              </a:ext>
            </a:extLst>
          </p:cNvPr>
          <p:cNvSpPr txBox="1"/>
          <p:nvPr/>
        </p:nvSpPr>
        <p:spPr>
          <a:xfrm flipH="1">
            <a:off x="1115412" y="2556087"/>
            <a:ext cx="324578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1380C2"/>
                </a:solidFill>
                <a:latin typeface="包图粗黑体" panose="02000800000000000000" pitchFamily="2" charset="-122"/>
                <a:ea typeface="包图粗黑体" panose="02000800000000000000" pitchFamily="2" charset="-122"/>
              </a:rPr>
              <a:t>谢谢观看！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1380C2"/>
              </a:solidFill>
              <a:effectLst/>
              <a:uLnTx/>
              <a:uFillTx/>
              <a:latin typeface="包图粗黑体" panose="02000800000000000000" pitchFamily="2" charset="-122"/>
              <a:ea typeface="包图粗黑体" panose="02000800000000000000" pitchFamily="2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0BC9BE2-88AC-4998-A7BB-4F7969E5D4DF}"/>
              </a:ext>
            </a:extLst>
          </p:cNvPr>
          <p:cNvCxnSpPr>
            <a:cxnSpLocks/>
          </p:cNvCxnSpPr>
          <p:nvPr/>
        </p:nvCxnSpPr>
        <p:spPr>
          <a:xfrm>
            <a:off x="593889" y="3405338"/>
            <a:ext cx="380248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23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837" y="913970"/>
            <a:ext cx="10540538" cy="1754326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主板是计算机最基本的，也是最重要的部件之一，主板上有各种接口、扩展插槽，它的主要作用是实现计算机各个硬件设备的相互连接，使得计算机的各设备能够协同工作。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主板的定义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415" y="2732809"/>
            <a:ext cx="3983502" cy="331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899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64069" y="1311802"/>
            <a:ext cx="14638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02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主板的分类</a:t>
            </a:r>
          </a:p>
        </p:txBody>
      </p:sp>
    </p:spTree>
    <p:extLst>
      <p:ext uri="{BB962C8B-B14F-4D97-AF65-F5344CB8AC3E}">
        <p14:creationId xmlns:p14="http://schemas.microsoft.com/office/powerpoint/2010/main" val="303807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8203819-DFC8-4D78-96A3-2636AC579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主板的分类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94FDBD-5AD4-4FC3-B2DE-BE7ED0E7C8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矩形 36">
            <a:extLst>
              <a:ext uri="{FF2B5EF4-FFF2-40B4-BE49-F238E27FC236}">
                <a16:creationId xmlns:a16="http://schemas.microsoft.com/office/drawing/2014/main" id="{8DE63E9D-BFC2-47C7-8278-A4A61D424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485" y="979166"/>
            <a:ext cx="10678140" cy="1135054"/>
          </a:xfrm>
          <a:prstGeom prst="rect">
            <a:avLst/>
          </a:prstGeom>
          <a:solidFill>
            <a:srgbClr val="296EA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主板按尺寸大致可以分为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Micro-ATX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Mini-ITX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（简称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）三种，其中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主板尺寸是三者中最大的，也是计算机主板的标准尺寸。</a:t>
            </a:r>
          </a:p>
        </p:txBody>
      </p:sp>
      <p:pic>
        <p:nvPicPr>
          <p:cNvPr id="9" name="图片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24" y="2320468"/>
            <a:ext cx="3722167" cy="2466744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914" y="2411073"/>
            <a:ext cx="2872711" cy="2462109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448" y="2391800"/>
            <a:ext cx="2704089" cy="2500654"/>
          </a:xfrm>
          <a:prstGeom prst="rect">
            <a:avLst/>
          </a:prstGeom>
        </p:spPr>
      </p:pic>
      <p:sp>
        <p:nvSpPr>
          <p:cNvPr id="13" name="爆炸形 2 12"/>
          <p:cNvSpPr/>
          <p:nvPr/>
        </p:nvSpPr>
        <p:spPr>
          <a:xfrm rot="19452173">
            <a:off x="1006672" y="4820747"/>
            <a:ext cx="1573819" cy="1120788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ATX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</a:t>
            </a:r>
          </a:p>
        </p:txBody>
      </p:sp>
      <p:sp>
        <p:nvSpPr>
          <p:cNvPr id="14" name="爆炸形 2 13"/>
          <p:cNvSpPr/>
          <p:nvPr/>
        </p:nvSpPr>
        <p:spPr>
          <a:xfrm rot="19452173">
            <a:off x="4374605" y="4820747"/>
            <a:ext cx="2146429" cy="1120788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Micro-ATX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15" name="爆炸形 2 14"/>
          <p:cNvSpPr/>
          <p:nvPr/>
        </p:nvSpPr>
        <p:spPr>
          <a:xfrm rot="19452173">
            <a:off x="7969621" y="4820746"/>
            <a:ext cx="1970721" cy="1120788"/>
          </a:xfrm>
          <a:prstGeom prst="irregularSeal2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Mini-ITX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894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1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A007C56-D1F3-46C8-9391-2EB4149DF1B9}"/>
              </a:ext>
            </a:extLst>
          </p:cNvPr>
          <p:cNvSpPr/>
          <p:nvPr/>
        </p:nvSpPr>
        <p:spPr>
          <a:xfrm>
            <a:off x="0" y="0"/>
            <a:ext cx="5438609" cy="6858000"/>
          </a:xfrm>
          <a:prstGeom prst="rect">
            <a:avLst/>
          </a:prstGeom>
          <a:solidFill>
            <a:srgbClr val="296EA3"/>
          </a:solidFill>
          <a:ln>
            <a:solidFill>
              <a:srgbClr val="40A0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FD025-B00E-4D70-825D-D92B79684AFC}"/>
              </a:ext>
            </a:extLst>
          </p:cNvPr>
          <p:cNvSpPr/>
          <p:nvPr/>
        </p:nvSpPr>
        <p:spPr>
          <a:xfrm>
            <a:off x="2731476" y="1284933"/>
            <a:ext cx="9460523" cy="3702903"/>
          </a:xfrm>
          <a:prstGeom prst="rect">
            <a:avLst/>
          </a:prstGeom>
          <a:solidFill>
            <a:schemeClr val="bg1"/>
          </a:solidFill>
          <a:ln>
            <a:solidFill>
              <a:srgbClr val="296EA3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85779-E262-4F28-B472-BFF5FE118A20}"/>
              </a:ext>
            </a:extLst>
          </p:cNvPr>
          <p:cNvSpPr txBox="1"/>
          <p:nvPr/>
        </p:nvSpPr>
        <p:spPr>
          <a:xfrm>
            <a:off x="5347237" y="1311802"/>
            <a:ext cx="1497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296EA3"/>
                </a:solidFill>
                <a:latin typeface="Impact" panose="020B0806030902050204" pitchFamily="34" charset="0"/>
                <a:ea typeface="包图粗黑体" panose="02000800000000000000" pitchFamily="2" charset="-122"/>
              </a:rPr>
              <a:t>03</a:t>
            </a:r>
            <a:endParaRPr lang="zh-CN" altLang="en-US" sz="9600" dirty="0">
              <a:solidFill>
                <a:srgbClr val="296EA3"/>
              </a:solidFill>
              <a:latin typeface="Impact" panose="020B0806030902050204" pitchFamily="34" charset="0"/>
              <a:ea typeface="包图粗黑体" panose="020008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ABDA53-4F33-499A-B772-76CB480EEE6F}"/>
              </a:ext>
            </a:extLst>
          </p:cNvPr>
          <p:cNvSpPr txBox="1"/>
          <p:nvPr/>
        </p:nvSpPr>
        <p:spPr>
          <a:xfrm>
            <a:off x="2552701" y="2886572"/>
            <a:ext cx="7086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 b="1" dirty="0">
                <a:solidFill>
                  <a:srgbClr val="296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主板组成部件</a:t>
            </a:r>
          </a:p>
        </p:txBody>
      </p:sp>
    </p:spTree>
    <p:extLst>
      <p:ext uri="{BB962C8B-B14F-4D97-AF65-F5344CB8AC3E}">
        <p14:creationId xmlns:p14="http://schemas.microsoft.com/office/powerpoint/2010/main" val="28250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748145" y="1679493"/>
            <a:ext cx="10567139" cy="2862322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芯片组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芯片组（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Chipset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）是主板的核心组成部分，仅次于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的第二大芯片，是主板的灵魂，性能的优劣，决定了主板性能的好坏与级别高低。芯片组是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与周边设备沟通的桥梁。对于主板而言，芯片组几乎决定了这块主板的功能，进而影响到整个计算机系统性能的发挥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67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E8082E5-2893-4829-B8D7-96EE67DE7365}"/>
              </a:ext>
            </a:extLst>
          </p:cNvPr>
          <p:cNvSpPr/>
          <p:nvPr/>
        </p:nvSpPr>
        <p:spPr>
          <a:xfrm>
            <a:off x="806334" y="898096"/>
            <a:ext cx="10567139" cy="2958630"/>
          </a:xfrm>
          <a:prstGeom prst="rect">
            <a:avLst/>
          </a:prstGeom>
          <a:solidFill>
            <a:srgbClr val="296EA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按照芯片组在主板上的排列位置，可以将芯片划分为南桥芯片和北桥芯片，相当于人的右脑和左脑，各有分工。其中，北桥芯片组又称为主控制芯片组，它多位于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插座旁，离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很近，主板上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插座的类型、主板的系统总线频率、主板类型和容量、显卡插槽规格等均由北桥芯片组决定。目前，新的主板上已经没有北桥芯片，其功能被整合在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中。南桥芯片（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South Bridge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）又称为功能控制芯片，被设置于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PCI-E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插槽附近，如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图所示。南桥芯片发热量大，大多数厂商为了主板的稳定，在南桥芯片上也加装了散热片。南桥芯片负责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总线之间的通信，如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PCI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总线、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LAN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ATA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SATA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、音频控制器、键盘控制器、实时时钟控制器、高级电源管理等。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6BE8680-88A9-4B11-88F6-516125862B0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主板组成部件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DA343-668B-48AF-8D4E-204C1E872F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646" y="3964359"/>
            <a:ext cx="3820853" cy="224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7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1263</TotalTime>
  <Words>1527</Words>
  <Application>Microsoft Office PowerPoint</Application>
  <PresentationFormat>宽屏</PresentationFormat>
  <Paragraphs>127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包图粗黑体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互联网</dc:title>
  <dc:creator>user</dc:creator>
  <cp:keywords>user</cp:keywords>
  <dc:description>user</dc:description>
  <cp:lastModifiedBy>游 祖会</cp:lastModifiedBy>
  <cp:revision>154</cp:revision>
  <dcterms:created xsi:type="dcterms:W3CDTF">2017-05-27T04:45:00Z</dcterms:created>
  <dcterms:modified xsi:type="dcterms:W3CDTF">2021-12-09T04:44:42Z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