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26"/>
  </p:notesMasterIdLst>
  <p:handoutMasterIdLst>
    <p:handoutMasterId r:id="rId27"/>
  </p:handoutMasterIdLst>
  <p:sldIdLst>
    <p:sldId id="415" r:id="rId2"/>
    <p:sldId id="360" r:id="rId3"/>
    <p:sldId id="361" r:id="rId4"/>
    <p:sldId id="350" r:id="rId5"/>
    <p:sldId id="417" r:id="rId6"/>
    <p:sldId id="418" r:id="rId7"/>
    <p:sldId id="419" r:id="rId8"/>
    <p:sldId id="420" r:id="rId9"/>
    <p:sldId id="421" r:id="rId10"/>
    <p:sldId id="422" r:id="rId11"/>
    <p:sldId id="423" r:id="rId12"/>
    <p:sldId id="424" r:id="rId13"/>
    <p:sldId id="362" r:id="rId14"/>
    <p:sldId id="371" r:id="rId15"/>
    <p:sldId id="425" r:id="rId16"/>
    <p:sldId id="426" r:id="rId17"/>
    <p:sldId id="363" r:id="rId18"/>
    <p:sldId id="292" r:id="rId19"/>
    <p:sldId id="428" r:id="rId20"/>
    <p:sldId id="429" r:id="rId21"/>
    <p:sldId id="364" r:id="rId22"/>
    <p:sldId id="295" r:id="rId23"/>
    <p:sldId id="430" r:id="rId24"/>
    <p:sldId id="416" r:id="rId25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3A5D096-13E9-4E50-9C45-814A7D1A68D8}">
          <p14:sldIdLst>
            <p14:sldId id="415"/>
            <p14:sldId id="360"/>
            <p14:sldId id="361"/>
            <p14:sldId id="350"/>
            <p14:sldId id="417"/>
            <p14:sldId id="418"/>
            <p14:sldId id="419"/>
            <p14:sldId id="420"/>
            <p14:sldId id="421"/>
            <p14:sldId id="422"/>
            <p14:sldId id="423"/>
            <p14:sldId id="424"/>
            <p14:sldId id="362"/>
            <p14:sldId id="371"/>
            <p14:sldId id="425"/>
            <p14:sldId id="426"/>
            <p14:sldId id="363"/>
            <p14:sldId id="292"/>
            <p14:sldId id="428"/>
            <p14:sldId id="429"/>
            <p14:sldId id="364"/>
            <p14:sldId id="295"/>
            <p14:sldId id="430"/>
            <p14:sldId id="4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智勇" initials="" lastIdx="0" clrIdx="0"/>
  <p:cmAuthor id="2" name="Cikey" initials="C" lastIdx="2" clrIdx="1">
    <p:extLst>
      <p:ext uri="{19B8F6BF-5375-455C-9EA6-DF929625EA0E}">
        <p15:presenceInfo xmlns:p15="http://schemas.microsoft.com/office/powerpoint/2012/main" userId="Cik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AABD"/>
    <a:srgbClr val="4DD4FF"/>
    <a:srgbClr val="00B8FF"/>
    <a:srgbClr val="286AA2"/>
    <a:srgbClr val="286CA2"/>
    <a:srgbClr val="4D6B9C"/>
    <a:srgbClr val="5FF4FF"/>
    <a:srgbClr val="FF6600"/>
    <a:srgbClr val="277FAA"/>
    <a:srgbClr val="296E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79" autoAdjust="0"/>
    <p:restoredTop sz="94660"/>
  </p:normalViewPr>
  <p:slideViewPr>
    <p:cSldViewPr snapToGrid="0">
      <p:cViewPr varScale="1">
        <p:scale>
          <a:sx n="96" d="100"/>
          <a:sy n="96" d="100"/>
        </p:scale>
        <p:origin x="58" y="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198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B35B91B-2992-4F75-9830-02F7B62073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12CD464-7437-46BE-A987-9D20071DC2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51EC9-E28A-4A55-BF23-E876B409030F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666ACBF-D811-4940-B866-55DEF64722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8FBB90C-3D6B-4C50-8F10-00229B96F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98A2A-A87E-4FA7-A9D5-3D44E5BC3D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88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412C8-1944-421F-9CFA-723DABCF8EA0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8673C-053B-4D53-8029-F2B503BE9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08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16395A-574A-4E1F-BB54-2EA669524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A9E6825-D0A0-4CDA-8453-CA7D9E0309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647D6D-63E8-49A6-B714-0B02B4ACE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7A21BB-61AC-4D67-997B-1A984BD2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28EFC7-AB21-4922-AF67-9A6F5018E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783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32D734-2244-4F78-B4E2-194E33B6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FADEC40-4714-4BF4-8174-ADA65709A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D888B0-053D-496C-9C86-90734831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B99D6F-929D-44DE-8456-49D7BC085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CD1419-0CA0-4B18-9977-76DE2B5F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49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E869DE-B323-4446-8BBE-FEC35DD344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5D1F04-D58F-4C5B-9D85-1D5E07DA8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B52AB9-EC25-46EF-BDA1-198A376C4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83439E-4B6B-4BF4-973A-AC0B11BE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D0A798-589B-4A30-907A-9A69F508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444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534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176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2">
            <a:extLst>
              <a:ext uri="{FF2B5EF4-FFF2-40B4-BE49-F238E27FC236}">
                <a16:creationId xmlns:a16="http://schemas.microsoft.com/office/drawing/2014/main" id="{2E2ABB28-EE32-4244-9A36-67DD97EE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15" name="页脚占位符 3">
            <a:extLst>
              <a:ext uri="{FF2B5EF4-FFF2-40B4-BE49-F238E27FC236}">
                <a16:creationId xmlns:a16="http://schemas.microsoft.com/office/drawing/2014/main" id="{10AB67AE-0F8E-4854-B4F0-E426327E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4">
            <a:extLst>
              <a:ext uri="{FF2B5EF4-FFF2-40B4-BE49-F238E27FC236}">
                <a16:creationId xmlns:a16="http://schemas.microsoft.com/office/drawing/2014/main" id="{737D17F2-7D36-4A2A-A02E-7BC5A95E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6" name="文本占位符 3">
            <a:extLst>
              <a:ext uri="{FF2B5EF4-FFF2-40B4-BE49-F238E27FC236}">
                <a16:creationId xmlns:a16="http://schemas.microsoft.com/office/drawing/2014/main" id="{B9BAD881-008C-4F85-8DB9-14D95EF1F248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CE0B4490-9C48-4A9B-82FE-FBC1847E7526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日期占位符 2">
            <a:extLst>
              <a:ext uri="{FF2B5EF4-FFF2-40B4-BE49-F238E27FC236}">
                <a16:creationId xmlns:a16="http://schemas.microsoft.com/office/drawing/2014/main" id="{4FFF152A-5DDF-4655-BCD1-3A0ED9C7F4D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F288E0-7875-42C4-84C8-98DBBD3BF4D2}" type="datetimeFigureOut">
              <a:rPr lang="zh-CN" altLang="en-US" smtClean="0"/>
              <a:pPr/>
              <a:t>2021/12/17</a:t>
            </a:fld>
            <a:endParaRPr lang="zh-CN" altLang="en-US"/>
          </a:p>
        </p:txBody>
      </p:sp>
      <p:sp>
        <p:nvSpPr>
          <p:cNvPr id="31" name="灯片编号占位符 4">
            <a:extLst>
              <a:ext uri="{FF2B5EF4-FFF2-40B4-BE49-F238E27FC236}">
                <a16:creationId xmlns:a16="http://schemas.microsoft.com/office/drawing/2014/main" id="{8C4F9CF7-7E22-423B-AC85-B62EC3EFD7E0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4" name="文本占位符 3">
            <a:extLst>
              <a:ext uri="{FF2B5EF4-FFF2-40B4-BE49-F238E27FC236}">
                <a16:creationId xmlns:a16="http://schemas.microsoft.com/office/drawing/2014/main" id="{C1CF06DE-BF20-42F5-8C10-C6FFDE1E8476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7B565C0F-676F-4313-A9CA-27B67C8647E9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11BC5C02-BDD4-4C3E-B09D-C56D5743F0FC}"/>
              </a:ext>
            </a:extLst>
          </p:cNvPr>
          <p:cNvSpPr/>
          <p:nvPr userDrawn="1"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3659AF98-681F-4185-B4DF-C2286E82821D}"/>
              </a:ext>
            </a:extLst>
          </p:cNvPr>
          <p:cNvSpPr/>
          <p:nvPr userDrawn="1"/>
        </p:nvSpPr>
        <p:spPr>
          <a:xfrm>
            <a:off x="250667" y="677919"/>
            <a:ext cx="11892196" cy="5556738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EC20717D-C34A-4B3F-B3AB-6F649DEA12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95" y="0"/>
            <a:ext cx="1298028" cy="1447800"/>
          </a:xfrm>
          <a:prstGeom prst="rect">
            <a:avLst/>
          </a:prstGeom>
        </p:spPr>
      </p:pic>
      <p:sp>
        <p:nvSpPr>
          <p:cNvPr id="43" name="灯片编号占位符 4">
            <a:extLst>
              <a:ext uri="{FF2B5EF4-FFF2-40B4-BE49-F238E27FC236}">
                <a16:creationId xmlns:a16="http://schemas.microsoft.com/office/drawing/2014/main" id="{76517BCF-8CB0-484F-8B40-72F835D015F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5" name="Rounded Rectangle 11">
            <a:extLst>
              <a:ext uri="{FF2B5EF4-FFF2-40B4-BE49-F238E27FC236}">
                <a16:creationId xmlns:a16="http://schemas.microsoft.com/office/drawing/2014/main" id="{E3A582C3-B52C-42CD-B19A-495F16540CEC}"/>
              </a:ext>
            </a:extLst>
          </p:cNvPr>
          <p:cNvSpPr>
            <a:spLocks noChangeAspect="1"/>
          </p:cNvSpPr>
          <p:nvPr userDrawn="1"/>
        </p:nvSpPr>
        <p:spPr>
          <a:xfrm>
            <a:off x="1306288" y="94859"/>
            <a:ext cx="549910" cy="550545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4" tIns="43347" rIns="86694" bIns="43347" rtlCol="0" anchor="ctr" anchorCtr="0"/>
          <a:lstStyle/>
          <a:p>
            <a:pPr algn="ctr">
              <a:lnSpc>
                <a:spcPct val="120000"/>
              </a:lnSpc>
            </a:pPr>
            <a:endParaRPr lang="en-US" sz="211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7" name="文本占位符 3">
            <a:extLst>
              <a:ext uri="{FF2B5EF4-FFF2-40B4-BE49-F238E27FC236}">
                <a16:creationId xmlns:a16="http://schemas.microsoft.com/office/drawing/2014/main" id="{D57B497E-8717-483F-B513-8F322F1E7CD1}"/>
              </a:ext>
            </a:extLst>
          </p:cNvPr>
          <p:cNvSpPr txBox="1"/>
          <p:nvPr userDrawn="1"/>
        </p:nvSpPr>
        <p:spPr>
          <a:xfrm>
            <a:off x="1856085" y="127374"/>
            <a:ext cx="3582524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49AC9741-F591-4A59-AC2C-C31ABBD9EC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2428" y="173115"/>
            <a:ext cx="3694436" cy="39252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9C360E1E-97B0-44A9-935B-F6BF2BB8A5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25438" y="186021"/>
            <a:ext cx="503237" cy="366712"/>
          </a:xfrm>
        </p:spPr>
        <p:txBody>
          <a:bodyPr>
            <a:noAutofit/>
          </a:bodyPr>
          <a:lstStyle>
            <a:lvl1pPr marL="0" indent="0" algn="ctr">
              <a:buNone/>
              <a:defRPr sz="211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711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FAD0AC-12AE-4882-871B-36E271E4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C9C85AA-784E-4CBF-B6A5-7503436AE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1837A2D-0468-477B-96E4-1E82BA7BF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BD612EF-0089-43D8-9BB4-9493AD726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6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92FFFB-405D-4E01-986A-9693071BA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49BEF75-C49F-4E17-8019-191EEEA24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A339473-2B7D-4824-A442-8E79833E1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85F89B-CF72-48A4-AE49-A2E92F45B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66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2684F3-47A1-4DD8-852A-633230DA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D69B01-3431-4132-A6DF-583D7618E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4916E-1375-4C80-8E9D-81748AABF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5C2787-1CB0-497E-B1E7-90A7CAF3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E74290-A6C7-48F3-A6B1-69446CDB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74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07DD46-7EBA-4773-90F7-94347BA9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30C6F2-2DDC-436E-B624-2B8D24F40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C8922-F181-4605-B955-22613FF31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D39B41-C6BC-4F38-B725-F4900C9E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C6A2E9-FB2F-4CEE-B0F2-1F569FA07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8K`5VTIYAO_)AHU}EIGJ22V.png">
            <a:extLst>
              <a:ext uri="{FF2B5EF4-FFF2-40B4-BE49-F238E27FC236}">
                <a16:creationId xmlns:a16="http://schemas.microsoft.com/office/drawing/2014/main" id="{1F71EF12-B5D8-47E5-B1E4-A913C58D5F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2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5FCBDD-056A-41DB-B325-D298C0030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EF721E-F998-4227-AB7C-F7C451366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BD7FD14-1A6E-406C-94EF-F7543E035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EE2239-868F-48CC-BFB2-52AF4E0A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06D1BB-0B98-4B02-8573-68FF1C5B9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581F06-0C10-4D3D-8221-D8B3D49AA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 descr="8K`5VTIYAO_)AHU}EIGJ22V.png">
            <a:extLst>
              <a:ext uri="{FF2B5EF4-FFF2-40B4-BE49-F238E27FC236}">
                <a16:creationId xmlns:a16="http://schemas.microsoft.com/office/drawing/2014/main" id="{A565CE45-19E7-4722-A812-9AC294740E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61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652085-D062-4CD1-959F-B3186F30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C8B03A3-56D2-4DB6-86D8-EE63F15D7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16FC3B9-0312-4A75-86D7-5DA5BEBC1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B0B8A1C-FA2E-4D4C-8418-055F75BA0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7AD075-5FC6-4899-A7A8-445540FB62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0D8CC0D-B7BB-42EC-AD0C-924AA709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83710D8-8009-4247-9FEB-E421F2516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7D70954-445B-4F9D-B48C-526BED162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E5698ED-C9D1-4D78-865D-C81D20F336B3}"/>
              </a:ext>
            </a:extLst>
          </p:cNvPr>
          <p:cNvSpPr/>
          <p:nvPr userDrawn="1"/>
        </p:nvSpPr>
        <p:spPr>
          <a:xfrm>
            <a:off x="88014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1" name="图片 10" descr="8K`5VTIYAO_)AHU}EIGJ22V.png">
            <a:extLst>
              <a:ext uri="{FF2B5EF4-FFF2-40B4-BE49-F238E27FC236}">
                <a16:creationId xmlns:a16="http://schemas.microsoft.com/office/drawing/2014/main" id="{3A405598-9C59-46FA-8A33-B3D48515A7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B7B2A-FC41-4FB1-A544-AB2BBE2CB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7228E5E-65AE-4F34-B0B8-DEE527DD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4B3D832-FC7A-46C8-ABBF-5D848A9CC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6C78B8-8FE3-4DC3-A4BF-433328565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88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CDBACCF-E067-4824-8D33-9BACAB842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11EB-EE22-4A29-ACE1-B37D2B8B666D}" type="datetimeFigureOut">
              <a:rPr lang="zh-CN" altLang="en-US" smtClean="0"/>
              <a:pPr/>
              <a:t>2021/12/17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F4F5D4F-144A-4535-A844-346A587EC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A150A24-81F0-47FA-9ABE-E7FDE9AF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5C6-AC50-43A7-A36F-F1E13AC0D3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6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465BF-5EA0-4C63-9DC6-16B34D7D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9F7A51-CF24-4F0F-BC04-1600C7AA3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D871F3C-1943-4ED2-A7CA-3593E87B80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763BBF-441C-4BC8-9785-52C638554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4F7483-5CA4-4DF3-B6FB-64E70CD5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118D00-D4F2-4AA6-B912-F300B077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15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639918-3EE2-4663-8BDA-06CA8DAB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8A26562-5C3E-4549-88AA-45591E8EB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8CF4A98-3501-47EE-AA8F-94F860A7C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EA7E200-5BC3-4735-A5A5-F06C82AA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6D29CD-8486-4E16-822E-BFB10DF7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D57433D-A6D6-4CBB-A421-842D27DFF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9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9EE68F7-3AB6-4F6C-A94C-C4C8C0EED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294EED-A68F-402C-957A-E242DB31E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139F31-BE2B-4906-923F-DFE9C2DCB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1B4585-E419-41E4-9CDF-4099D424E3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293F7F-B7E2-4BED-866A-7328E97D2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11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79" r:id="rId13"/>
    <p:sldLayoutId id="2147483698" r:id="rId14"/>
    <p:sldLayoutId id="2147483660" r:id="rId15"/>
    <p:sldLayoutId id="214748366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463B952A-8109-450F-B895-82E5F185A595}"/>
              </a:ext>
            </a:extLst>
          </p:cNvPr>
          <p:cNvGrpSpPr/>
          <p:nvPr/>
        </p:nvGrpSpPr>
        <p:grpSpPr>
          <a:xfrm>
            <a:off x="6019060" y="0"/>
            <a:ext cx="6268896" cy="6858000"/>
            <a:chOff x="6343708" y="0"/>
            <a:chExt cx="5944248" cy="685800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D8F52F1D-691D-4DB3-9113-363C80B25E3A}"/>
                </a:ext>
              </a:extLst>
            </p:cNvPr>
            <p:cNvSpPr/>
            <p:nvPr/>
          </p:nvSpPr>
          <p:spPr>
            <a:xfrm>
              <a:off x="6343708" y="0"/>
              <a:ext cx="5944248" cy="6858000"/>
            </a:xfrm>
            <a:prstGeom prst="rect">
              <a:avLst/>
            </a:prstGeom>
            <a:gradFill>
              <a:gsLst>
                <a:gs pos="0">
                  <a:srgbClr val="2869A1"/>
                </a:gs>
                <a:gs pos="33000">
                  <a:srgbClr val="2783AC"/>
                </a:gs>
                <a:gs pos="66000">
                  <a:srgbClr val="249CB5"/>
                </a:gs>
                <a:gs pos="100000">
                  <a:srgbClr val="20ABBE"/>
                </a:gs>
              </a:gsLst>
              <a:lin ang="21594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659A1C7F-CCBF-4F9F-B068-6EA206713062}"/>
                </a:ext>
              </a:extLst>
            </p:cNvPr>
            <p:cNvSpPr/>
            <p:nvPr/>
          </p:nvSpPr>
          <p:spPr>
            <a:xfrm>
              <a:off x="6615288" y="324556"/>
              <a:ext cx="5366043" cy="6208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95DF7A6E-2EAD-42A0-9FC8-A8FB3C77D416}"/>
              </a:ext>
            </a:extLst>
          </p:cNvPr>
          <p:cNvSpPr txBox="1"/>
          <p:nvPr/>
        </p:nvSpPr>
        <p:spPr>
          <a:xfrm>
            <a:off x="7924799" y="764873"/>
            <a:ext cx="4056532" cy="1015663"/>
          </a:xfrm>
          <a:prstGeom prst="rect">
            <a:avLst/>
          </a:prstGeom>
          <a:solidFill>
            <a:srgbClr val="20AABD"/>
          </a:solid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3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BB1F15F-3601-4D0B-BCA6-B3BEE5B253BD}"/>
              </a:ext>
            </a:extLst>
          </p:cNvPr>
          <p:cNvSpPr/>
          <p:nvPr/>
        </p:nvSpPr>
        <p:spPr>
          <a:xfrm>
            <a:off x="-74208" y="0"/>
            <a:ext cx="6382871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id="{51DF382B-D820-436A-BCCA-93480F90B4D3}"/>
              </a:ext>
            </a:extLst>
          </p:cNvPr>
          <p:cNvSpPr/>
          <p:nvPr/>
        </p:nvSpPr>
        <p:spPr>
          <a:xfrm rot="1800000">
            <a:off x="5650387" y="1591335"/>
            <a:ext cx="1927670" cy="6141278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id="{46F09118-EEF5-43D1-ACD5-0C2B32746E63}"/>
              </a:ext>
            </a:extLst>
          </p:cNvPr>
          <p:cNvSpPr/>
          <p:nvPr/>
        </p:nvSpPr>
        <p:spPr>
          <a:xfrm rot="19770493">
            <a:off x="5639979" y="-915587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166CEE6-0FBC-4F52-A8A4-B35292DCAA07}"/>
              </a:ext>
            </a:extLst>
          </p:cNvPr>
          <p:cNvCxnSpPr>
            <a:cxnSpLocks/>
          </p:cNvCxnSpPr>
          <p:nvPr/>
        </p:nvCxnSpPr>
        <p:spPr>
          <a:xfrm>
            <a:off x="633592" y="3399667"/>
            <a:ext cx="538546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FF181DC7-F372-4FA7-85F8-AEC3EA473F02}"/>
              </a:ext>
            </a:extLst>
          </p:cNvPr>
          <p:cNvSpPr txBox="1"/>
          <p:nvPr/>
        </p:nvSpPr>
        <p:spPr>
          <a:xfrm>
            <a:off x="572140" y="2859325"/>
            <a:ext cx="5523860" cy="515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项目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12 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操作系统的备份还原</a:t>
            </a:r>
          </a:p>
        </p:txBody>
      </p:sp>
      <p:pic>
        <p:nvPicPr>
          <p:cNvPr id="22" name="图片 21" descr="73e5f5811aab5673afcaa99032383457">
            <a:extLst>
              <a:ext uri="{FF2B5EF4-FFF2-40B4-BE49-F238E27FC236}">
                <a16:creationId xmlns:a16="http://schemas.microsoft.com/office/drawing/2014/main" id="{73F49478-72EA-4923-9021-9AA26A9B1C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793" y="2106559"/>
            <a:ext cx="3373021" cy="32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352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675">
        <p15:prstTrans prst="peelOff"/>
      </p:transition>
    </mc:Choice>
    <mc:Fallback xmlns="">
      <p:transition spd="slow" advTm="76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536" y="5028025"/>
            <a:ext cx="9731944" cy="1135054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⑥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Partition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：将一个分区（源分区）直接复制到另一个分区（目标分区），注意操作时，目标分区空间不能小于源分区；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认识操作系统的备份还原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2ABC05C-7FC3-43B4-AED8-BE93CB0E9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77" y="747400"/>
            <a:ext cx="5428973" cy="409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5014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536" y="5028025"/>
            <a:ext cx="9731944" cy="1135054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⑦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Image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：将一个分区备份为一个镜像文件，注意存放镜像文件的分区不能比源分区小，最好是比源分区大；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认识操作系统的备份还原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2ABC05C-7FC3-43B4-AED8-BE93CB0E9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77" y="747400"/>
            <a:ext cx="5428973" cy="409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8453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536" y="5028025"/>
            <a:ext cx="9731944" cy="58105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⑧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From Image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：从镜像文件中恢复分区（将备份的分区还原）。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认识操作系统的备份还原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2ABC05C-7FC3-43B4-AED8-BE93CB0E9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77" y="747400"/>
            <a:ext cx="5428973" cy="409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71610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4069" y="1311802"/>
            <a:ext cx="14638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02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操作系统的备份</a:t>
            </a:r>
          </a:p>
        </p:txBody>
      </p:sp>
    </p:spTree>
    <p:extLst>
      <p:ext uri="{BB962C8B-B14F-4D97-AF65-F5344CB8AC3E}">
        <p14:creationId xmlns:p14="http://schemas.microsoft.com/office/powerpoint/2010/main" val="303807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启动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Ghost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操作系统的备份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F323E4A-21D0-44A4-BB2B-89C33119A4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148" y="2284049"/>
            <a:ext cx="4631876" cy="347526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86C0CDF-9400-4873-8E41-9DF1EEFC5B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78" y="2284049"/>
            <a:ext cx="4750922" cy="358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67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选择备份分区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操作系统的备份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2F77899-1CE4-4AFE-9F31-2F9E4FC50A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595" y="2149474"/>
            <a:ext cx="5063934" cy="380936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EC4BC6B-8A2A-4ACE-ACFE-16ED21F655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995" y="2149474"/>
            <a:ext cx="5078490" cy="380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27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581057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指定备份文件存放路径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操作系统的备份</a:t>
            </a:r>
          </a:p>
          <a:p>
            <a:endParaRPr lang="zh-CN" altLang="en-US" dirty="0"/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7444CC7E-6F26-4AF8-95A5-7E9CBF9E54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15" y="2118122"/>
            <a:ext cx="5078490" cy="380438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AD56B1A-B029-4587-A199-731A4F0029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757" y="2118122"/>
            <a:ext cx="5057318" cy="380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72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7237" y="1311802"/>
            <a:ext cx="14975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03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操作系统的还原</a:t>
            </a:r>
          </a:p>
        </p:txBody>
      </p:sp>
    </p:spTree>
    <p:extLst>
      <p:ext uri="{BB962C8B-B14F-4D97-AF65-F5344CB8AC3E}">
        <p14:creationId xmlns:p14="http://schemas.microsoft.com/office/powerpoint/2010/main" val="417691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964871" y="874877"/>
            <a:ext cx="9826273" cy="540341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选择备份文件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操作系统的还原</a:t>
            </a:r>
          </a:p>
          <a:p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47C409F5-16AA-4C47-9418-102FD71936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541" y="1645922"/>
            <a:ext cx="5414645" cy="4075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5782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964871" y="874877"/>
            <a:ext cx="9826273" cy="540341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选择需要恢复的分区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操作系统的还原</a:t>
            </a:r>
          </a:p>
          <a:p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C0B6C60-B0D1-4571-91A5-549201C650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71" y="1842869"/>
            <a:ext cx="4942205" cy="371973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4D74DEC-0A5C-4BE4-81CA-F823F86D6E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926" y="1848026"/>
            <a:ext cx="4942203" cy="372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9183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5EB95E4-31F4-4CC1-9E84-7FF90C4283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7" t="1167" r="36095" b="14783"/>
          <a:stretch/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8A0F723E-0201-4AE2-945D-62FFF38C56AB}"/>
              </a:ext>
            </a:extLst>
          </p:cNvPr>
          <p:cNvSpPr/>
          <p:nvPr/>
        </p:nvSpPr>
        <p:spPr>
          <a:xfrm>
            <a:off x="-14288" y="2495550"/>
            <a:ext cx="5157787" cy="2196000"/>
          </a:xfrm>
          <a:prstGeom prst="rect">
            <a:avLst/>
          </a:prstGeom>
          <a:gradFill flip="none" rotWithShape="1">
            <a:gsLst>
              <a:gs pos="0">
                <a:srgbClr val="2869A1"/>
              </a:gs>
              <a:gs pos="33000">
                <a:srgbClr val="2783AC">
                  <a:alpha val="90000"/>
                </a:srgbClr>
              </a:gs>
              <a:gs pos="66000">
                <a:srgbClr val="249CB5">
                  <a:alpha val="80000"/>
                </a:srgbClr>
              </a:gs>
              <a:gs pos="100000">
                <a:srgbClr val="20ABBE">
                  <a:alpha val="7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C8A0D5F-9430-48AD-9C84-7D106352D2F1}"/>
              </a:ext>
            </a:extLst>
          </p:cNvPr>
          <p:cNvSpPr txBox="1"/>
          <p:nvPr/>
        </p:nvSpPr>
        <p:spPr>
          <a:xfrm>
            <a:off x="1095375" y="2952690"/>
            <a:ext cx="2952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FE61A87-B3F1-4176-993B-D67DDC10BC71}"/>
              </a:ext>
            </a:extLst>
          </p:cNvPr>
          <p:cNvSpPr txBox="1"/>
          <p:nvPr/>
        </p:nvSpPr>
        <p:spPr>
          <a:xfrm>
            <a:off x="1095375" y="3675554"/>
            <a:ext cx="295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DC0B614-288C-445A-A82F-842B1AC7AAD1}"/>
              </a:ext>
            </a:extLst>
          </p:cNvPr>
          <p:cNvGrpSpPr/>
          <p:nvPr/>
        </p:nvGrpSpPr>
        <p:grpSpPr>
          <a:xfrm>
            <a:off x="11610926" y="4719917"/>
            <a:ext cx="303473" cy="1938332"/>
            <a:chOff x="6231110" y="-1505374"/>
            <a:chExt cx="321138" cy="2051160"/>
          </a:xfrm>
        </p:grpSpPr>
        <p:sp>
          <p:nvSpPr>
            <p:cNvPr id="34" name="任意多边形 36">
              <a:extLst>
                <a:ext uri="{FF2B5EF4-FFF2-40B4-BE49-F238E27FC236}">
                  <a16:creationId xmlns:a16="http://schemas.microsoft.com/office/drawing/2014/main" id="{3F49CE23-BB4B-49C0-91E8-7B11D98F9E37}"/>
                </a:ext>
              </a:extLst>
            </p:cNvPr>
            <p:cNvSpPr/>
            <p:nvPr/>
          </p:nvSpPr>
          <p:spPr>
            <a:xfrm>
              <a:off x="6231110" y="43467"/>
              <a:ext cx="321138" cy="502319"/>
            </a:xfrm>
            <a:custGeom>
              <a:avLst/>
              <a:gdLst>
                <a:gd name="connsiteX0" fmla="*/ 143434 w 321138"/>
                <a:gd name="connsiteY0" fmla="*/ 0 h 502319"/>
                <a:gd name="connsiteX1" fmla="*/ 149253 w 321138"/>
                <a:gd name="connsiteY1" fmla="*/ 39314 h 502319"/>
                <a:gd name="connsiteX2" fmla="*/ 112925 w 321138"/>
                <a:gd name="connsiteY2" fmla="*/ 46648 h 502319"/>
                <a:gd name="connsiteX3" fmla="*/ 38168 w 321138"/>
                <a:gd name="connsiteY3" fmla="*/ 159429 h 502319"/>
                <a:gd name="connsiteX4" fmla="*/ 38168 w 321138"/>
                <a:gd name="connsiteY4" fmla="*/ 339429 h 502319"/>
                <a:gd name="connsiteX5" fmla="*/ 160568 w 321138"/>
                <a:gd name="connsiteY5" fmla="*/ 461829 h 502319"/>
                <a:gd name="connsiteX6" fmla="*/ 282968 w 321138"/>
                <a:gd name="connsiteY6" fmla="*/ 339429 h 502319"/>
                <a:gd name="connsiteX7" fmla="*/ 282968 w 321138"/>
                <a:gd name="connsiteY7" fmla="*/ 159429 h 502319"/>
                <a:gd name="connsiteX8" fmla="*/ 208212 w 321138"/>
                <a:gd name="connsiteY8" fmla="*/ 46648 h 502319"/>
                <a:gd name="connsiteX9" fmla="*/ 171886 w 321138"/>
                <a:gd name="connsiteY9" fmla="*/ 39314 h 502319"/>
                <a:gd name="connsiteX10" fmla="*/ 177705 w 321138"/>
                <a:gd name="connsiteY10" fmla="*/ 0 h 502319"/>
                <a:gd name="connsiteX11" fmla="*/ 223070 w 321138"/>
                <a:gd name="connsiteY11" fmla="*/ 9158 h 502319"/>
                <a:gd name="connsiteX12" fmla="*/ 321138 w 321138"/>
                <a:gd name="connsiteY12" fmla="*/ 157109 h 502319"/>
                <a:gd name="connsiteX13" fmla="*/ 321137 w 321138"/>
                <a:gd name="connsiteY13" fmla="*/ 341750 h 502319"/>
                <a:gd name="connsiteX14" fmla="*/ 160568 w 321138"/>
                <a:gd name="connsiteY14" fmla="*/ 502319 h 502319"/>
                <a:gd name="connsiteX15" fmla="*/ 160569 w 321138"/>
                <a:gd name="connsiteY15" fmla="*/ 502318 h 502319"/>
                <a:gd name="connsiteX16" fmla="*/ 0 w 321138"/>
                <a:gd name="connsiteY16" fmla="*/ 341749 h 502319"/>
                <a:gd name="connsiteX17" fmla="*/ 0 w 321138"/>
                <a:gd name="connsiteY17" fmla="*/ 157109 h 502319"/>
                <a:gd name="connsiteX18" fmla="*/ 98068 w 321138"/>
                <a:gd name="connsiteY18" fmla="*/ 9158 h 50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1138" h="502319">
                  <a:moveTo>
                    <a:pt x="143434" y="0"/>
                  </a:moveTo>
                  <a:lnTo>
                    <a:pt x="149253" y="39314"/>
                  </a:lnTo>
                  <a:lnTo>
                    <a:pt x="112925" y="46648"/>
                  </a:lnTo>
                  <a:cubicBezTo>
                    <a:pt x="68993" y="65229"/>
                    <a:pt x="38168" y="108729"/>
                    <a:pt x="38168" y="159429"/>
                  </a:cubicBezTo>
                  <a:lnTo>
                    <a:pt x="38168" y="339429"/>
                  </a:lnTo>
                  <a:cubicBezTo>
                    <a:pt x="38168" y="407029"/>
                    <a:pt x="92968" y="461829"/>
                    <a:pt x="160568" y="461829"/>
                  </a:cubicBezTo>
                  <a:cubicBezTo>
                    <a:pt x="228168" y="461829"/>
                    <a:pt x="282968" y="407029"/>
                    <a:pt x="282968" y="339429"/>
                  </a:cubicBezTo>
                  <a:lnTo>
                    <a:pt x="282968" y="159429"/>
                  </a:lnTo>
                  <a:cubicBezTo>
                    <a:pt x="282968" y="108729"/>
                    <a:pt x="252143" y="65229"/>
                    <a:pt x="208212" y="46648"/>
                  </a:cubicBezTo>
                  <a:lnTo>
                    <a:pt x="171886" y="39314"/>
                  </a:lnTo>
                  <a:lnTo>
                    <a:pt x="177705" y="0"/>
                  </a:lnTo>
                  <a:lnTo>
                    <a:pt x="223070" y="9158"/>
                  </a:lnTo>
                  <a:cubicBezTo>
                    <a:pt x="280701" y="33534"/>
                    <a:pt x="321138" y="90599"/>
                    <a:pt x="321138" y="157109"/>
                  </a:cubicBezTo>
                  <a:cubicBezTo>
                    <a:pt x="321138" y="218656"/>
                    <a:pt x="321137" y="280203"/>
                    <a:pt x="321137" y="341750"/>
                  </a:cubicBezTo>
                  <a:cubicBezTo>
                    <a:pt x="321137" y="430430"/>
                    <a:pt x="249248" y="502319"/>
                    <a:pt x="160568" y="502319"/>
                  </a:cubicBezTo>
                  <a:lnTo>
                    <a:pt x="160569" y="502318"/>
                  </a:lnTo>
                  <a:cubicBezTo>
                    <a:pt x="71889" y="502318"/>
                    <a:pt x="0" y="430429"/>
                    <a:pt x="0" y="341749"/>
                  </a:cubicBezTo>
                  <a:lnTo>
                    <a:pt x="0" y="157109"/>
                  </a:lnTo>
                  <a:cubicBezTo>
                    <a:pt x="0" y="90599"/>
                    <a:pt x="40438" y="33534"/>
                    <a:pt x="98068" y="9158"/>
                  </a:cubicBezTo>
                  <a:close/>
                </a:path>
              </a:pathLst>
            </a:cu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圆角矩形 37">
              <a:extLst>
                <a:ext uri="{FF2B5EF4-FFF2-40B4-BE49-F238E27FC236}">
                  <a16:creationId xmlns:a16="http://schemas.microsoft.com/office/drawing/2014/main" id="{8F0BEEF1-97BE-45A4-9F2A-158FFCF4C365}"/>
                </a:ext>
              </a:extLst>
            </p:cNvPr>
            <p:cNvSpPr/>
            <p:nvPr/>
          </p:nvSpPr>
          <p:spPr>
            <a:xfrm flipH="1">
              <a:off x="6377279" y="80802"/>
              <a:ext cx="28800" cy="180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圆角矩形 38">
              <a:extLst>
                <a:ext uri="{FF2B5EF4-FFF2-40B4-BE49-F238E27FC236}">
                  <a16:creationId xmlns:a16="http://schemas.microsoft.com/office/drawing/2014/main" id="{50FAC168-15E7-4816-9408-779264BA58FE}"/>
                </a:ext>
              </a:extLst>
            </p:cNvPr>
            <p:cNvSpPr/>
            <p:nvPr/>
          </p:nvSpPr>
          <p:spPr>
            <a:xfrm flipH="1">
              <a:off x="6377279" y="-1505374"/>
              <a:ext cx="28800" cy="1476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2226ABE-6ADF-415E-AE1A-7EF7DCD735A7}"/>
              </a:ext>
            </a:extLst>
          </p:cNvPr>
          <p:cNvGrpSpPr/>
          <p:nvPr/>
        </p:nvGrpSpPr>
        <p:grpSpPr>
          <a:xfrm>
            <a:off x="5722954" y="1754847"/>
            <a:ext cx="719303" cy="612920"/>
            <a:chOff x="5722954" y="871446"/>
            <a:chExt cx="719303" cy="612920"/>
          </a:xfrm>
        </p:grpSpPr>
        <p:sp>
          <p:nvSpPr>
            <p:cNvPr id="71" name="平行四边形 70">
              <a:extLst>
                <a:ext uri="{FF2B5EF4-FFF2-40B4-BE49-F238E27FC236}">
                  <a16:creationId xmlns:a16="http://schemas.microsoft.com/office/drawing/2014/main" id="{6B6B3DE5-9632-4B23-B87B-FBE60C2C0413}"/>
                </a:ext>
              </a:extLst>
            </p:cNvPr>
            <p:cNvSpPr/>
            <p:nvPr/>
          </p:nvSpPr>
          <p:spPr>
            <a:xfrm>
              <a:off x="5722954" y="871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2" name="文本框 9">
              <a:extLst>
                <a:ext uri="{FF2B5EF4-FFF2-40B4-BE49-F238E27FC236}">
                  <a16:creationId xmlns:a16="http://schemas.microsoft.com/office/drawing/2014/main" id="{EA6475C9-1FF5-46BD-A0AA-AEB250790937}"/>
                </a:ext>
              </a:extLst>
            </p:cNvPr>
            <p:cNvSpPr txBox="1"/>
            <p:nvPr/>
          </p:nvSpPr>
          <p:spPr>
            <a:xfrm>
              <a:off x="5762766" y="9186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043A66F-4A01-4BF6-BEC8-092C0DCD1A0E}"/>
              </a:ext>
            </a:extLst>
          </p:cNvPr>
          <p:cNvGrpSpPr/>
          <p:nvPr/>
        </p:nvGrpSpPr>
        <p:grpSpPr>
          <a:xfrm>
            <a:off x="5722954" y="2680376"/>
            <a:ext cx="719303" cy="612919"/>
            <a:chOff x="5722954" y="1796975"/>
            <a:chExt cx="719303" cy="612919"/>
          </a:xfrm>
        </p:grpSpPr>
        <p:sp>
          <p:nvSpPr>
            <p:cNvPr id="74" name="平行四边形 73">
              <a:extLst>
                <a:ext uri="{FF2B5EF4-FFF2-40B4-BE49-F238E27FC236}">
                  <a16:creationId xmlns:a16="http://schemas.microsoft.com/office/drawing/2014/main" id="{07D853AE-859D-4653-9DF3-C6E4F6B08087}"/>
                </a:ext>
              </a:extLst>
            </p:cNvPr>
            <p:cNvSpPr/>
            <p:nvPr/>
          </p:nvSpPr>
          <p:spPr>
            <a:xfrm>
              <a:off x="5722954" y="1796975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5" name="文本框 10">
              <a:extLst>
                <a:ext uri="{FF2B5EF4-FFF2-40B4-BE49-F238E27FC236}">
                  <a16:creationId xmlns:a16="http://schemas.microsoft.com/office/drawing/2014/main" id="{86E67454-1DDB-4A1C-BE66-168C65CCF250}"/>
                </a:ext>
              </a:extLst>
            </p:cNvPr>
            <p:cNvSpPr txBox="1"/>
            <p:nvPr/>
          </p:nvSpPr>
          <p:spPr>
            <a:xfrm>
              <a:off x="5762766" y="182476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20F711-19B1-4D69-8668-8009AF5E4E35}"/>
              </a:ext>
            </a:extLst>
          </p:cNvPr>
          <p:cNvGrpSpPr/>
          <p:nvPr/>
        </p:nvGrpSpPr>
        <p:grpSpPr>
          <a:xfrm>
            <a:off x="5722954" y="3486209"/>
            <a:ext cx="719303" cy="612920"/>
            <a:chOff x="5722954" y="2602808"/>
            <a:chExt cx="719303" cy="612920"/>
          </a:xfrm>
        </p:grpSpPr>
        <p:sp>
          <p:nvSpPr>
            <p:cNvPr id="77" name="平行四边形 76">
              <a:extLst>
                <a:ext uri="{FF2B5EF4-FFF2-40B4-BE49-F238E27FC236}">
                  <a16:creationId xmlns:a16="http://schemas.microsoft.com/office/drawing/2014/main" id="{348FDADF-941B-4391-AB4F-CBA308715211}"/>
                </a:ext>
              </a:extLst>
            </p:cNvPr>
            <p:cNvSpPr/>
            <p:nvPr/>
          </p:nvSpPr>
          <p:spPr>
            <a:xfrm>
              <a:off x="5722954" y="2602808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8" name="文本框 11">
              <a:extLst>
                <a:ext uri="{FF2B5EF4-FFF2-40B4-BE49-F238E27FC236}">
                  <a16:creationId xmlns:a16="http://schemas.microsoft.com/office/drawing/2014/main" id="{ED88EB52-1291-4E38-BBCA-B4C6A3834BB8}"/>
                </a:ext>
              </a:extLst>
            </p:cNvPr>
            <p:cNvSpPr txBox="1"/>
            <p:nvPr/>
          </p:nvSpPr>
          <p:spPr>
            <a:xfrm>
              <a:off x="5762766" y="264137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0" name="矩形 79">
            <a:extLst>
              <a:ext uri="{FF2B5EF4-FFF2-40B4-BE49-F238E27FC236}">
                <a16:creationId xmlns:a16="http://schemas.microsoft.com/office/drawing/2014/main" id="{4FBBF9FF-0D62-4D68-9B5B-E21C7BD81616}"/>
              </a:ext>
            </a:extLst>
          </p:cNvPr>
          <p:cNvSpPr/>
          <p:nvPr/>
        </p:nvSpPr>
        <p:spPr>
          <a:xfrm>
            <a:off x="6638171" y="1813489"/>
            <a:ext cx="4633766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认识操作系统的备份还原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8395A72B-FB2A-4AA5-8A8D-23CE928ED85D}"/>
              </a:ext>
            </a:extLst>
          </p:cNvPr>
          <p:cNvSpPr/>
          <p:nvPr/>
        </p:nvSpPr>
        <p:spPr>
          <a:xfrm>
            <a:off x="6638171" y="2739028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操作系统的备份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C713B545-2DB1-4C0E-9E15-A66CF2A8BD46}"/>
              </a:ext>
            </a:extLst>
          </p:cNvPr>
          <p:cNvSpPr/>
          <p:nvPr/>
        </p:nvSpPr>
        <p:spPr>
          <a:xfrm>
            <a:off x="6638172" y="3545376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操作系统的还原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85A49138-2F76-41EF-AA80-85390C19EA63}"/>
              </a:ext>
            </a:extLst>
          </p:cNvPr>
          <p:cNvGrpSpPr/>
          <p:nvPr/>
        </p:nvGrpSpPr>
        <p:grpSpPr>
          <a:xfrm>
            <a:off x="5722954" y="4349847"/>
            <a:ext cx="719303" cy="612920"/>
            <a:chOff x="5722954" y="3466446"/>
            <a:chExt cx="719303" cy="612920"/>
          </a:xfrm>
        </p:grpSpPr>
        <p:sp>
          <p:nvSpPr>
            <p:cNvPr id="101" name="平行四边形 100">
              <a:extLst>
                <a:ext uri="{FF2B5EF4-FFF2-40B4-BE49-F238E27FC236}">
                  <a16:creationId xmlns:a16="http://schemas.microsoft.com/office/drawing/2014/main" id="{5A5B2FAF-BCAC-4BD1-B413-129506F22B6B}"/>
                </a:ext>
              </a:extLst>
            </p:cNvPr>
            <p:cNvSpPr/>
            <p:nvPr/>
          </p:nvSpPr>
          <p:spPr>
            <a:xfrm>
              <a:off x="5722954" y="3466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102" name="文本框 11">
              <a:extLst>
                <a:ext uri="{FF2B5EF4-FFF2-40B4-BE49-F238E27FC236}">
                  <a16:creationId xmlns:a16="http://schemas.microsoft.com/office/drawing/2014/main" id="{770692A6-CA8C-4F13-BCFD-12669010E952}"/>
                </a:ext>
              </a:extLst>
            </p:cNvPr>
            <p:cNvSpPr txBox="1"/>
            <p:nvPr/>
          </p:nvSpPr>
          <p:spPr>
            <a:xfrm>
              <a:off x="5762766" y="35050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id="{5344AB41-1520-4836-96F2-49DDE74A6879}"/>
              </a:ext>
            </a:extLst>
          </p:cNvPr>
          <p:cNvSpPr/>
          <p:nvPr/>
        </p:nvSpPr>
        <p:spPr>
          <a:xfrm>
            <a:off x="6638173" y="4409014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总结</a:t>
            </a:r>
          </a:p>
        </p:txBody>
      </p:sp>
    </p:spTree>
    <p:extLst>
      <p:ext uri="{BB962C8B-B14F-4D97-AF65-F5344CB8AC3E}">
        <p14:creationId xmlns:p14="http://schemas.microsoft.com/office/powerpoint/2010/main" val="28734824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3" grpId="0" animBg="1"/>
      <p:bldP spid="86" grpId="0" animBg="1"/>
      <p:bldP spid="10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964871" y="874877"/>
            <a:ext cx="9826273" cy="540341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选择需要恢复的分区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操作系统的还原</a:t>
            </a:r>
          </a:p>
          <a:p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4D893EF-9352-4DF6-8B52-4BD57DC6AA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74" y="1848026"/>
            <a:ext cx="4999367" cy="372747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B04A0F0-954B-44AB-86D9-607767F3350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848025"/>
            <a:ext cx="4965428" cy="3727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49629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5671" y="1311802"/>
            <a:ext cx="14606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04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</a:t>
            </a:r>
          </a:p>
        </p:txBody>
      </p:sp>
    </p:spTree>
    <p:extLst>
      <p:ext uri="{BB962C8B-B14F-4D97-AF65-F5344CB8AC3E}">
        <p14:creationId xmlns:p14="http://schemas.microsoft.com/office/powerpoint/2010/main" val="51028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8">
            <a:extLst>
              <a:ext uri="{FF2B5EF4-FFF2-40B4-BE49-F238E27FC236}">
                <a16:creationId xmlns:a16="http://schemas.microsoft.com/office/drawing/2014/main" id="{C6BDA687-FA3D-41A4-B43E-30206D51C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3734" y="1215485"/>
            <a:ext cx="3556114" cy="4308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备份关键步骤</a:t>
            </a:r>
            <a:endParaRPr lang="en-US" altLang="zh-CN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E203928-086E-439D-8506-FD197D711008}"/>
              </a:ext>
            </a:extLst>
          </p:cNvPr>
          <p:cNvSpPr/>
          <p:nvPr/>
        </p:nvSpPr>
        <p:spPr>
          <a:xfrm>
            <a:off x="3262286" y="264605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选择需要备份的分区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7658D96-064B-4C9A-B352-A4AF1CB57590}"/>
              </a:ext>
            </a:extLst>
          </p:cNvPr>
          <p:cNvSpPr/>
          <p:nvPr/>
        </p:nvSpPr>
        <p:spPr>
          <a:xfrm>
            <a:off x="6475842" y="264605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指定备份文件存放路径</a:t>
            </a:r>
          </a:p>
        </p:txBody>
      </p:sp>
      <p:sp>
        <p:nvSpPr>
          <p:cNvPr id="5" name="箭头: 右 4">
            <a:extLst>
              <a:ext uri="{FF2B5EF4-FFF2-40B4-BE49-F238E27FC236}">
                <a16:creationId xmlns:a16="http://schemas.microsoft.com/office/drawing/2014/main" id="{7BC5DB60-B5CE-451F-99B9-D9EF3E3D93D9}"/>
              </a:ext>
            </a:extLst>
          </p:cNvPr>
          <p:cNvSpPr/>
          <p:nvPr/>
        </p:nvSpPr>
        <p:spPr>
          <a:xfrm>
            <a:off x="5638498" y="303747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9059184-2341-4A8B-99D4-2B970A7CCA4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总结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5A28E4D3-FCEE-4675-B0E4-FF3FDBCA5C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08568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6" grpId="0" animBg="1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8">
            <a:extLst>
              <a:ext uri="{FF2B5EF4-FFF2-40B4-BE49-F238E27FC236}">
                <a16:creationId xmlns:a16="http://schemas.microsoft.com/office/drawing/2014/main" id="{C6BDA687-FA3D-41A4-B43E-30206D51C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3734" y="1215485"/>
            <a:ext cx="3556114" cy="4308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还原关键步骤</a:t>
            </a:r>
            <a:endParaRPr lang="en-US" altLang="zh-CN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9059184-2341-4A8B-99D4-2B970A7CCA4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总结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5A28E4D3-FCEE-4675-B0E4-FF3FDBCA5C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68EBDB01-7EC0-45E1-BC55-B7C824118968}"/>
              </a:ext>
            </a:extLst>
          </p:cNvPr>
          <p:cNvSpPr/>
          <p:nvPr/>
        </p:nvSpPr>
        <p:spPr>
          <a:xfrm>
            <a:off x="3262286" y="264605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选择备份文件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039819AB-4253-450E-AA74-798673E9CD47}"/>
              </a:ext>
            </a:extLst>
          </p:cNvPr>
          <p:cNvSpPr/>
          <p:nvPr/>
        </p:nvSpPr>
        <p:spPr>
          <a:xfrm>
            <a:off x="6475842" y="264605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选择需要恢复的分区</a:t>
            </a:r>
          </a:p>
        </p:txBody>
      </p:sp>
      <p:sp>
        <p:nvSpPr>
          <p:cNvPr id="12" name="箭头: 右 11">
            <a:extLst>
              <a:ext uri="{FF2B5EF4-FFF2-40B4-BE49-F238E27FC236}">
                <a16:creationId xmlns:a16="http://schemas.microsoft.com/office/drawing/2014/main" id="{11E42A6E-482F-40AD-8F7E-2572407C22D4}"/>
              </a:ext>
            </a:extLst>
          </p:cNvPr>
          <p:cNvSpPr/>
          <p:nvPr/>
        </p:nvSpPr>
        <p:spPr>
          <a:xfrm>
            <a:off x="5638498" y="303747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582037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B479A7E-0926-464F-BA50-155AE25902B6}"/>
              </a:ext>
            </a:extLst>
          </p:cNvPr>
          <p:cNvSpPr/>
          <p:nvPr/>
        </p:nvSpPr>
        <p:spPr>
          <a:xfrm flipH="1">
            <a:off x="6441624" y="-4360"/>
            <a:ext cx="5750375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2E27A569-0B54-48E5-AC69-B860FE5FD7C0}"/>
              </a:ext>
            </a:extLst>
          </p:cNvPr>
          <p:cNvSpPr/>
          <p:nvPr/>
        </p:nvSpPr>
        <p:spPr>
          <a:xfrm rot="19800000" flipH="1">
            <a:off x="5340301" y="1565045"/>
            <a:ext cx="1927670" cy="6188100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C5785193-3DA1-4403-840B-F7FD35A90D3B}"/>
              </a:ext>
            </a:extLst>
          </p:cNvPr>
          <p:cNvSpPr/>
          <p:nvPr/>
        </p:nvSpPr>
        <p:spPr>
          <a:xfrm rot="1829507" flipH="1">
            <a:off x="5335184" y="-941655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DA4326C-D4B8-4F41-A1A8-C810F77C694F}"/>
              </a:ext>
            </a:extLst>
          </p:cNvPr>
          <p:cNvSpPr txBox="1"/>
          <p:nvPr/>
        </p:nvSpPr>
        <p:spPr>
          <a:xfrm flipH="1">
            <a:off x="6954054" y="2712841"/>
            <a:ext cx="5094590" cy="138499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65938C6-4B62-4DA7-9A1C-815AF7977497}"/>
              </a:ext>
            </a:extLst>
          </p:cNvPr>
          <p:cNvSpPr txBox="1"/>
          <p:nvPr/>
        </p:nvSpPr>
        <p:spPr>
          <a:xfrm flipH="1">
            <a:off x="1115412" y="2556087"/>
            <a:ext cx="324578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>
                <a:solidFill>
                  <a:srgbClr val="1380C2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rPr>
              <a:t>谢谢观看！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1380C2"/>
              </a:solidFill>
              <a:effectLst/>
              <a:uLnTx/>
              <a:uFillTx/>
              <a:latin typeface="包图粗黑体" panose="02000800000000000000" pitchFamily="2" charset="-122"/>
              <a:ea typeface="包图粗黑体" panose="02000800000000000000" pitchFamily="2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F927EEA1-7329-40E8-ACF7-BABFF30D3A3D}"/>
              </a:ext>
            </a:extLst>
          </p:cNvPr>
          <p:cNvCxnSpPr>
            <a:cxnSpLocks/>
          </p:cNvCxnSpPr>
          <p:nvPr/>
        </p:nvCxnSpPr>
        <p:spPr>
          <a:xfrm>
            <a:off x="593889" y="3405338"/>
            <a:ext cx="380248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88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438609" y="1311802"/>
            <a:ext cx="13147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01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认识操作系统的备份还原</a:t>
            </a:r>
          </a:p>
        </p:txBody>
      </p:sp>
    </p:spTree>
    <p:extLst>
      <p:ext uri="{BB962C8B-B14F-4D97-AF65-F5344CB8AC3E}">
        <p14:creationId xmlns:p14="http://schemas.microsoft.com/office/powerpoint/2010/main" val="201499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291" y="1953061"/>
            <a:ext cx="9745418" cy="224305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备份：用户操作系统因磁盘损伤或损坏，计算机病毒或人为误删除等原因造成的系统文件丢失，可能造成计算机操作系统不能正常引导，因此可以使用系统备份，将操作系统事先存储起来，用于故障后的后备支援。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认识操作系统的备份还原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03899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291" y="1953061"/>
            <a:ext cx="9745418" cy="224305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“系统还原”的目的是在不需要重新安装操作系统，也不会破坏数据文件的前提下使系统回到工作状态。“系统还原”可以恢复注册表、本地配置文件、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COM+ 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数据库等，但是不能指定要还原的某个具体内容，要么都还原，要么都不还原。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认识操作系统的备份还原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626101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7496" y="5420549"/>
            <a:ext cx="9745418" cy="58105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①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Disk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：磁盘（硬盘）的意思；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认识操作系统的备份还原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2ABC05C-7FC3-43B4-AED8-BE93CB0E9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227" y="856394"/>
            <a:ext cx="5897274" cy="445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8881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536" y="5028025"/>
            <a:ext cx="9731944" cy="1135054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②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Partition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：即分区，在操作系统里，每个硬盘盘符（通常是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盘及以后）对应着一个分区；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认识操作系统的备份还原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2ABC05C-7FC3-43B4-AED8-BE93CB0E9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77" y="747400"/>
            <a:ext cx="5428973" cy="409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7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536" y="5028025"/>
            <a:ext cx="10128184" cy="1135054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③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Image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：镜像，镜像是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Ghost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的一种存放硬盘或分区内容的文件格式，扩展名为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en-US" altLang="zh-CN" sz="2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gho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：到，在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Ghost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里，简单理解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即为“备份到”的意思；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认识操作系统的备份还原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2ABC05C-7FC3-43B4-AED8-BE93CB0E9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77" y="747400"/>
            <a:ext cx="5428973" cy="409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83013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536" y="5028025"/>
            <a:ext cx="9731944" cy="58105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⑤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From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：从，在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Ghost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里，简单理解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from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即为“从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还原”的意思；</a:t>
            </a: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认识操作系统的备份还原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2ABC05C-7FC3-43B4-AED8-BE93CB0E9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377" y="747400"/>
            <a:ext cx="5428973" cy="4098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1360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830</TotalTime>
  <Words>475</Words>
  <Application>Microsoft Office PowerPoint</Application>
  <PresentationFormat>宽屏</PresentationFormat>
  <Paragraphs>79</Paragraphs>
  <Slides>24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包图粗黑体</vt:lpstr>
      <vt:lpstr>等线</vt:lpstr>
      <vt:lpstr>等线 Light</vt:lpstr>
      <vt:lpstr>微软雅黑</vt:lpstr>
      <vt:lpstr>Arial</vt:lpstr>
      <vt:lpstr>Impact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互联网</dc:title>
  <dc:creator>user</dc:creator>
  <cp:keywords>user</cp:keywords>
  <dc:description>user</dc:description>
  <cp:lastModifiedBy>刘方涛</cp:lastModifiedBy>
  <cp:revision>131</cp:revision>
  <dcterms:created xsi:type="dcterms:W3CDTF">2017-05-27T04:45:00Z</dcterms:created>
  <dcterms:modified xsi:type="dcterms:W3CDTF">2021-12-17T10:20:00Z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